
<file path=[Content_Types].xml><?xml version="1.0" encoding="utf-8"?>
<Types xmlns="http://schemas.openxmlformats.org/package/2006/content-types"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jpeg"/>
  <Override PartName="/ppt/media/image4.jpg" ContentType="image/jpeg"/>
  <Override PartName="/ppt/notesSlides/notesSlide4.xml" ContentType="application/vnd.openxmlformats-officedocument.presentationml.notesSlide+xml"/>
  <Override PartName="/ppt/media/image5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7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5.jpg" ContentType="image/png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37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4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9" r:id="rId4"/>
    <p:sldId id="287" r:id="rId5"/>
    <p:sldId id="309" r:id="rId6"/>
    <p:sldId id="260" r:id="rId7"/>
    <p:sldId id="305" r:id="rId8"/>
    <p:sldId id="262" r:id="rId9"/>
    <p:sldId id="292" r:id="rId10"/>
    <p:sldId id="304" r:id="rId11"/>
    <p:sldId id="288" r:id="rId12"/>
    <p:sldId id="290" r:id="rId13"/>
    <p:sldId id="291" r:id="rId14"/>
    <p:sldId id="263" r:id="rId15"/>
    <p:sldId id="264" r:id="rId16"/>
    <p:sldId id="270" r:id="rId17"/>
    <p:sldId id="273" r:id="rId18"/>
    <p:sldId id="275" r:id="rId19"/>
    <p:sldId id="276" r:id="rId20"/>
    <p:sldId id="274" r:id="rId21"/>
    <p:sldId id="266" r:id="rId22"/>
    <p:sldId id="310" r:id="rId23"/>
    <p:sldId id="271" r:id="rId24"/>
    <p:sldId id="311" r:id="rId25"/>
    <p:sldId id="312" r:id="rId26"/>
    <p:sldId id="314" r:id="rId27"/>
    <p:sldId id="313" r:id="rId28"/>
    <p:sldId id="277" r:id="rId29"/>
    <p:sldId id="281" r:id="rId30"/>
    <p:sldId id="279" r:id="rId31"/>
    <p:sldId id="282" r:id="rId32"/>
    <p:sldId id="283" r:id="rId33"/>
    <p:sldId id="285" r:id="rId34"/>
    <p:sldId id="299" r:id="rId35"/>
    <p:sldId id="300" r:id="rId36"/>
    <p:sldId id="301" r:id="rId37"/>
    <p:sldId id="298" r:id="rId38"/>
    <p:sldId id="315" r:id="rId39"/>
    <p:sldId id="297" r:id="rId40"/>
    <p:sldId id="286" r:id="rId41"/>
    <p:sldId id="302" r:id="rId42"/>
    <p:sldId id="29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C82"/>
    <a:srgbClr val="575871"/>
    <a:srgbClr val="674E7A"/>
    <a:srgbClr val="F5F6FD"/>
    <a:srgbClr val="076110"/>
    <a:srgbClr val="7F7F7F"/>
    <a:srgbClr val="CFB53B"/>
    <a:srgbClr val="FFC000"/>
    <a:srgbClr val="D4AF37"/>
    <a:srgbClr val="FFD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06" autoAdjust="0"/>
  </p:normalViewPr>
  <p:slideViewPr>
    <p:cSldViewPr snapToGrid="0">
      <p:cViewPr varScale="1">
        <p:scale>
          <a:sx n="63" d="100"/>
          <a:sy n="63" d="100"/>
        </p:scale>
        <p:origin x="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5B708-0697-4485-B705-CF7C92B6EF3E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CBA9F-BDA5-4E7C-A072-9B4E7B0F34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785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Good morning/afternoon, everyone. I’m Anitha Thirunavukkarasu, and I’m excited to present my Capstone Project on E-Commerce Analytics using Power BI.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9549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values and extra spaces were cleaned to maintain data quality and consistency across the dataset.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156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go beyond basic analysis, I created custom KPIs such as Year-over-Year and Month-over-Month growth, average profit per order, and profit by new customers. These KPIs allowed us to track detailed performance trends and customer </a:t>
            </a:r>
            <a:r>
              <a:rPr lang="en-SG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time.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236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Time-Based Trends</a:t>
            </a: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line and area charts, I visualized trends in gross sales and profit over time. For example, sales peaked in early 2022 and then declined, highlighting seasonal impacts and possible business changes.</a:t>
            </a:r>
          </a:p>
          <a:p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Performance</a:t>
            </a: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bar charts and decomposition trees to find top-selling and most profitable products. Appliance Sets and Curtains emerged as key contributors to revenue.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0564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Regional Performance</a:t>
            </a: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spiral and clustered bar charts reveal that Colombia and Brazil lead in both sales and profits. Mexico shows room for growth, which suggests potential for targeted marketing.”</a:t>
            </a:r>
          </a:p>
          <a:p>
            <a:endParaRPr lang="en-SG" dirty="0"/>
          </a:p>
          <a:p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Insights</a:t>
            </a: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</a:t>
            </a:r>
            <a:r>
              <a:rPr lang="en-SG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analyzed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customer loyalty by identifying the most frequent buyers. This helps with planning retention strategies and loyalty programs.</a:t>
            </a:r>
          </a:p>
          <a:p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6039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Shipping Analysis</a:t>
            </a: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Shipping cost was highest for Sports Shoes and Dining Sets. Monthly shipment trends also help optimize logistics and reduce operational costs.</a:t>
            </a:r>
          </a:p>
          <a:p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 Visuals</a:t>
            </a: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advanced visuals like Python charts and waffle charts to display comparative data in a visually engaging way, helping stakeholders easily grasp proportions and differences.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2352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dashboard is organized into five clear sections, each focused on product performance, customer </a:t>
            </a:r>
            <a:r>
              <a:rPr lang="en-SG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geography, shipping, and time-based analysis. All visuals are interactive, allowing users to slice the data based on filters.”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0977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3197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254DA-D022-5941-439F-D82FB8CDA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7AF76-BA74-C6DF-9FC3-52CEC0374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E7B50-F91F-FA9A-D07F-4AD244B1E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D126B-6F05-0A2F-EE26-F69205C4B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929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83490-4AED-636B-C09E-B953681E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155155-DC17-AF37-5ADC-F065DE0FB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3EA55-9CD6-AB64-E114-355B9F8E1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AD1B-DD8F-6342-3B02-E6E9FCA0A2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8307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break this into three talking points:</a:t>
            </a:r>
          </a:p>
          <a:p>
            <a:pPr lvl="0"/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recommend focusing marketing campaigns on top-performing products like Appliance Sets. These have consistently strong sales and profit margins.</a:t>
            </a:r>
          </a:p>
          <a:p>
            <a:pPr lvl="0"/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Retention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noticed a spike in new customer acquisition—especially around August. Offering discounts or personalized follow-ups can help convert these into repeat buyers.</a:t>
            </a:r>
          </a:p>
          <a:p>
            <a:pPr lvl="0"/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 Efficiency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 stock levels with high-sales months, like October to December, can prevent stockouts. Also, reviewing shipping costs by product can help reduce overhead.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0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quick overview of the topics I’ll be covering in today’s presentation. We’ll start with the business objective and project overview, followed by the methodology I used to solve the problem. Then, I’ll walk you through how the data was prepared and how new KPIs were engineered.</a:t>
            </a:r>
          </a:p>
          <a:p>
            <a:r>
              <a:rPr lang="en-US" dirty="0"/>
              <a:t>We’ll explore the insights through data visualizations and understand the key charts used in the dashboard. After that, I’ll highlight key features, challenges encountered and how I solved them, the tools and data sources used, and finally wrap up with a conclusion and recommendations.</a:t>
            </a:r>
          </a:p>
          <a:p>
            <a:r>
              <a:rPr lang="en-US" dirty="0"/>
              <a:t>Let’s begin with the business objective.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023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recommend focusing marketing campaigns on top-performing products like Appliance Sets. These have consistently strong sales and profit margins.</a:t>
            </a:r>
          </a:p>
          <a:p>
            <a:pPr lvl="0"/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Retention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noticed a spike in new customer acquisition—especially around August. Offering discounts or personalized follow-ups can help convert these into repeat buyers.</a:t>
            </a:r>
          </a:p>
          <a:p>
            <a:pPr lvl="0"/>
            <a:r>
              <a:rPr lang="en-S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 Efficiency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 stock levels with high-sales months, like October to December, can prevent stockouts. Also, reviewing shipping costs by product can help reduce overhead.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4871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challenge was inconsistent data formatting across countries. I resolved this using Power Query. Also, performance issues from large datasets were optimized through efficient DAX coding and proper data modelling.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9563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sales and customer records from multiple countries. The tools include Power BI for visualization, Power Query for transformation, and DAX for calculating custom KPIs and metrics.”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6403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summarize, this Power BI dashboard empowers decision-makers with actionable insights across product, customer, and regional dimensions. It supports smarter inventory, marketing, and operational strategies. Thank you so much for your time, and I welcome any questions you may have.”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0460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your time. I’m happy to take any questions.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14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This project focuses on transforming raw e-commerce data into valuable business insights. The </a:t>
            </a:r>
            <a:r>
              <a:rPr lang="en-US" dirty="0"/>
              <a:t>key insights like product performance, regional trends, and customer behavior are visualized.</a:t>
            </a:r>
          </a:p>
          <a:p>
            <a:r>
              <a:rPr lang="en-US" dirty="0"/>
              <a:t>I chose to align my project context with companies like </a:t>
            </a:r>
            <a:r>
              <a:rPr lang="en-US" b="1" dirty="0"/>
              <a:t>Shopee</a:t>
            </a:r>
            <a:r>
              <a:rPr lang="en-US" dirty="0"/>
              <a:t>, which is one of Southeast Asia’s leading e-commerce platforms. My project aims to solve similar business challenges: understanding what products are performing well, how different regions behave, and where optimizations can improve profitability.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1210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primary business objective is to enhance the customer experience, expand the customer base, and ultimately increase revenue by leveraging data-driven insights. We also aim to provide personalized product recommendations that are grounded in actual customer </a:t>
            </a:r>
            <a:r>
              <a:rPr lang="en-SG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638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project centres on visualizing e-commerce sales data. It helps us identify top customers, best-selling products, regional performance, and the impact of discounts on revenue. The key goal is to build an interactive Power BI dashboard that supports data-driven business decisions.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68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followed the CRISP-DM framework to structure the project. Starting with business understanding, I then cleaned and prepared the data, created new features using DAX, developed visual models, and finally deployed the insights via an interactive dashboard. This step-by-step approach ensured both technical and business alignment.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570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481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data cleaning, I addressed encoding issues like converting special characters in names.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0389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removed duplicates from both customer and purchase tables using unique identifiers. 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CBA9F-BDA5-4E7C-A072-9B4E7B0F348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266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F0BD-C2E8-6E8F-2B22-F03C76834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34E3F-73CC-BEC8-29D3-BAA512B1C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43E13-D6E9-D888-F3A0-BD19C807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2A315-A08B-6C44-882A-8F74D7C4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13EE6-3E38-3F9A-8E62-27058BD1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033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F449-1C9B-99BE-5144-3EA5FDD9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ACCFC-1E66-999D-534E-DE40CF3AD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DB886-D8B7-DD22-3C7B-B6BF8132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ADFD6-8B80-F055-3BC1-52207902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F6C32-D067-ACE2-DB84-5A51BEE8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926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CFA3B-2D23-5BE2-CCBD-75CBF7973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61F60-175E-3F2A-F58E-1F18B3FD5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79AD6-B5E2-DEBE-56CC-C16EBF17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8D22-6D27-B0B1-6C62-51D53C150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4F71A-FA49-6E4C-06B5-05241251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225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512D-3F1E-2606-2CDD-FD6905C6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3686-970A-83A7-BC37-145E89CC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F3830-0530-255E-9430-1AE36CC92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B75BA-56F3-081F-2041-FB839E807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48D98-C144-C3AE-3093-C75EC856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673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EF8C-AB8A-C196-03A3-016F7A15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12B3F-6080-B448-A895-C59BAE089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31C75-5D2C-3987-4E49-C1C9465D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4CEA2-1677-5BE2-6CEE-0EC24D6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B51A8-5A4E-EE42-88E0-E984C36CC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692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A52D-6ED4-3A24-2164-9B2FC803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F260C-E844-B219-25A9-3FCA4E36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F43DB-E479-B902-EFCE-40DF2D77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31EE5-544F-FAA5-F2E3-A53A875F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5CE72-B8D9-2F17-763D-A788F82D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7EEEB-0131-43FA-601A-7D9EC164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792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188C-7AB4-9658-59C0-F1C9F91D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8EAE1-3F9D-99E1-220A-1398DBA05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2D66E-1188-9EC3-8BE5-11201C104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FF8E59-B09D-6A15-468D-4632379A0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F1D06-095E-AA4A-A231-5E0054185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B3E245-6C9F-F660-0CF9-BCB206AD2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CA79E6-132F-0BCA-212D-92D090A0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4E42E-75AE-B6DF-6D56-46E05DD6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71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F03D-3C4B-E651-9779-619F3BC8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A8825A-3BEF-416B-9E82-FB945857B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09C4F-7D5E-CC33-2FE9-1C98C342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C59A8-8DC2-FC4F-B011-E967FF25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70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FABB3-DFB4-1D9D-3ADD-E30F74BB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DDFE1-B3DE-7579-DE63-FB20A8D25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DE801-5672-6905-0D89-EE16189E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167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951D1-AD30-D88A-CEBD-84A242BD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FFF2-8E41-EE06-F4CE-30850D8D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A8B5C-9458-42A8-64F9-4D36C59F4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6BF12-FCBB-2F10-CDF8-4903528A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5C18D-8FE8-4294-7DED-B677FE5B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4A55B-9C5F-053C-9621-32E7783D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802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06F8-B602-B8CE-615E-30D35FBE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D69AEE-CC91-3003-E48C-25AA258D1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D4291-D5BE-073E-055C-AB1A2084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2D5E5-CDFA-9F45-3870-B4E9AF5E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6807B-8019-7421-8861-5E5D5DC5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5DDF3-78D5-1BCA-8F1B-DA126A34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646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E80E2-CE46-9AEF-8396-9AF84A54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42F41-C271-883E-E0B7-96CF51A14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1BD11-C206-85A6-49FE-2B5EFA77C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A0C9B-3B4A-45BD-AA83-743583D3C329}" type="datetimeFigureOut">
              <a:rPr lang="en-SG" smtClean="0"/>
              <a:t>27/6/2025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F570F-FBEA-2FAD-43F2-B89C687F4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AF601-4CF9-A286-B4F8-C132694D6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F10A3-CFF1-4A90-8288-DA561268AE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875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4857F0-EB9D-EA4D-5218-EF778DDE4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2078" y="705300"/>
            <a:ext cx="9028590" cy="3307407"/>
          </a:xfrm>
          <a:noFill/>
        </p:spPr>
        <p:txBody>
          <a:bodyPr>
            <a:normAutofit/>
          </a:bodyPr>
          <a:lstStyle/>
          <a:p>
            <a:r>
              <a:rPr lang="en-SG" sz="6600" dirty="0">
                <a:solidFill>
                  <a:schemeClr val="bg1"/>
                </a:solidFill>
              </a:rPr>
              <a:t>Capstone Project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sz="5400" dirty="0">
                <a:solidFill>
                  <a:schemeClr val="bg1"/>
                </a:solidFill>
              </a:rPr>
              <a:t>E-commerce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sz="3200" dirty="0">
                <a:solidFill>
                  <a:schemeClr val="bg1"/>
                </a:solidFill>
              </a:rPr>
              <a:t>Project Submission Report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4FC0A7-D779-BDFB-EB28-8C36BFABEB86}"/>
              </a:ext>
            </a:extLst>
          </p:cNvPr>
          <p:cNvSpPr/>
          <p:nvPr/>
        </p:nvSpPr>
        <p:spPr>
          <a:xfrm>
            <a:off x="1417468" y="3541877"/>
            <a:ext cx="9357064" cy="1861027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0C361E2-9509-BF9F-DCBD-9C2A25CAFB99}"/>
              </a:ext>
            </a:extLst>
          </p:cNvPr>
          <p:cNvSpPr/>
          <p:nvPr/>
        </p:nvSpPr>
        <p:spPr>
          <a:xfrm>
            <a:off x="4777666" y="5915770"/>
            <a:ext cx="2636668" cy="829265"/>
          </a:xfrm>
          <a:prstGeom prst="chevron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bg1"/>
                </a:solidFill>
              </a:rPr>
              <a:t>Submitted by :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6749486-80ED-F149-9BFC-0F2756D7ABD4}"/>
              </a:ext>
            </a:extLst>
          </p:cNvPr>
          <p:cNvSpPr/>
          <p:nvPr/>
        </p:nvSpPr>
        <p:spPr>
          <a:xfrm>
            <a:off x="7414334" y="5915770"/>
            <a:ext cx="4558682" cy="829264"/>
          </a:xfrm>
          <a:prstGeom prst="chevron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/>
              </a:solidFill>
            </a:endParaRPr>
          </a:p>
          <a:p>
            <a:pPr algn="ctr"/>
            <a:r>
              <a:rPr lang="en-SG" b="1" dirty="0">
                <a:solidFill>
                  <a:schemeClr val="bg1"/>
                </a:solidFill>
              </a:rPr>
              <a:t>Anitha Thirunavukkarasu</a:t>
            </a:r>
          </a:p>
          <a:p>
            <a:pPr algn="ctr"/>
            <a:r>
              <a:rPr lang="en-SG" sz="1200" dirty="0">
                <a:solidFill>
                  <a:schemeClr val="bg1"/>
                </a:solidFill>
              </a:rPr>
              <a:t>Date : 27 June 2025</a:t>
            </a:r>
          </a:p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2C018-008E-3BF0-F278-273BD9E3A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C8022E8-0E17-EF3F-5E1E-4ADEBFDFA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767" y="3309219"/>
            <a:ext cx="2077375" cy="316347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F69580C-6AE6-7CC2-D1CD-7FA15BD1D07C}"/>
              </a:ext>
            </a:extLst>
          </p:cNvPr>
          <p:cNvSpPr txBox="1">
            <a:spLocks/>
          </p:cNvSpPr>
          <p:nvPr/>
        </p:nvSpPr>
        <p:spPr>
          <a:xfrm>
            <a:off x="329769" y="1294845"/>
            <a:ext cx="2068497" cy="1659384"/>
          </a:xfrm>
          <a:prstGeom prst="roundRect">
            <a:avLst/>
          </a:prstGeom>
          <a:gradFill flip="none" rotWithShape="1">
            <a:gsLst>
              <a:gs pos="0">
                <a:srgbClr val="C5D3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Treating Null Values and Whitespaces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8530DFCE-B202-EF1E-CB43-07BC54BA02A1}"/>
              </a:ext>
            </a:extLst>
          </p:cNvPr>
          <p:cNvSpPr/>
          <p:nvPr/>
        </p:nvSpPr>
        <p:spPr>
          <a:xfrm>
            <a:off x="2610036" y="1283747"/>
            <a:ext cx="8969406" cy="1681580"/>
          </a:xfrm>
          <a:prstGeom prst="homePlate">
            <a:avLst>
              <a:gd name="adj" fmla="val 51406"/>
            </a:avLst>
          </a:prstGeom>
          <a:gradFill flip="none" rotWithShape="1">
            <a:gsLst>
              <a:gs pos="0">
                <a:srgbClr val="C5D3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70C0"/>
                </a:solidFill>
              </a:rPr>
              <a:t>Text columns in both Customer (Customer ID, First Name, Last Name, Gender, Country) and Purchase (Order ID, Customer ID, Product Name, Description) tables were trimmed to remove leading/trailing whitespaces.</a:t>
            </a:r>
          </a:p>
          <a:p>
            <a:r>
              <a:rPr lang="en-US" sz="1600" dirty="0">
                <a:solidFill>
                  <a:srgbClr val="0070C0"/>
                </a:solidFill>
              </a:rPr>
              <a:t>Clean function applied to First Name, Last Name in Customer table and Description in Purchase table to remove non-printable characters.</a:t>
            </a:r>
            <a:endParaRPr lang="en-SG" sz="1600" dirty="0">
              <a:solidFill>
                <a:srgbClr val="0070C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2EFDE9-D16F-3789-A3A7-ED7F8660A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69" y="3349101"/>
            <a:ext cx="9577064" cy="31235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A7BD7F-3FB5-1723-7ACB-8BD30EB4CAE4}"/>
              </a:ext>
            </a:extLst>
          </p:cNvPr>
          <p:cNvSpPr/>
          <p:nvPr/>
        </p:nvSpPr>
        <p:spPr>
          <a:xfrm>
            <a:off x="329769" y="305404"/>
            <a:ext cx="11132598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Data Preparation &amp; Cleanup</a:t>
            </a:r>
          </a:p>
        </p:txBody>
      </p:sp>
    </p:spTree>
    <p:extLst>
      <p:ext uri="{BB962C8B-B14F-4D97-AF65-F5344CB8AC3E}">
        <p14:creationId xmlns:p14="http://schemas.microsoft.com/office/powerpoint/2010/main" val="30179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BD68C-967B-9937-E34B-FEC6B001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14FF99-438A-41AD-232C-475F0EDF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484" y="1292251"/>
            <a:ext cx="9674752" cy="52612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9F2619-DC21-B7C4-A8FE-56D931829362}"/>
              </a:ext>
            </a:extLst>
          </p:cNvPr>
          <p:cNvSpPr/>
          <p:nvPr/>
        </p:nvSpPr>
        <p:spPr>
          <a:xfrm>
            <a:off x="461639" y="1292251"/>
            <a:ext cx="1367161" cy="5261220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</a:t>
            </a:r>
            <a:endParaRPr lang="en-SG" sz="2800" b="1" dirty="0">
              <a:solidFill>
                <a:srgbClr val="0070C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872CBB-D689-5FBF-8B33-A778C0348131}"/>
              </a:ext>
            </a:extLst>
          </p:cNvPr>
          <p:cNvSpPr/>
          <p:nvPr/>
        </p:nvSpPr>
        <p:spPr>
          <a:xfrm>
            <a:off x="461638" y="304529"/>
            <a:ext cx="11132598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Data Preparation &amp; Cleanup</a:t>
            </a:r>
          </a:p>
        </p:txBody>
      </p:sp>
    </p:spTree>
    <p:extLst>
      <p:ext uri="{BB962C8B-B14F-4D97-AF65-F5344CB8AC3E}">
        <p14:creationId xmlns:p14="http://schemas.microsoft.com/office/powerpoint/2010/main" val="427508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B78BF7-BC50-0120-BC8B-15B636784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A321C5-0610-DCB8-6F51-B46C891FFDF0}"/>
              </a:ext>
            </a:extLst>
          </p:cNvPr>
          <p:cNvSpPr/>
          <p:nvPr/>
        </p:nvSpPr>
        <p:spPr>
          <a:xfrm>
            <a:off x="461639" y="1292251"/>
            <a:ext cx="1367161" cy="5261220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E9C91-0567-6457-63B1-BE5C144C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99" y="1292251"/>
            <a:ext cx="9555038" cy="532014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C4A22B-BB38-C677-71EE-0EE0F96171C2}"/>
              </a:ext>
            </a:extLst>
          </p:cNvPr>
          <p:cNvSpPr/>
          <p:nvPr/>
        </p:nvSpPr>
        <p:spPr>
          <a:xfrm>
            <a:off x="461638" y="304529"/>
            <a:ext cx="11132598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Data Preparation &amp; Cleanup</a:t>
            </a:r>
          </a:p>
        </p:txBody>
      </p:sp>
    </p:spTree>
    <p:extLst>
      <p:ext uri="{BB962C8B-B14F-4D97-AF65-F5344CB8AC3E}">
        <p14:creationId xmlns:p14="http://schemas.microsoft.com/office/powerpoint/2010/main" val="154363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1B254-B325-7860-38E1-B2F48F0A7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D182E6-3C6B-4A55-E0DA-366F7D72C77A}"/>
              </a:ext>
            </a:extLst>
          </p:cNvPr>
          <p:cNvSpPr/>
          <p:nvPr/>
        </p:nvSpPr>
        <p:spPr>
          <a:xfrm>
            <a:off x="461639" y="1292251"/>
            <a:ext cx="1367161" cy="5261220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</a:t>
            </a:r>
          </a:p>
          <a:p>
            <a:pPr algn="ctr"/>
            <a:r>
              <a:rPr lang="en-SG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74572-56EE-6A57-321F-90D5FCE6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22" y="1292251"/>
            <a:ext cx="9621015" cy="526122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2042C1-0E35-E461-F07D-72AF1CEE12EE}"/>
              </a:ext>
            </a:extLst>
          </p:cNvPr>
          <p:cNvSpPr/>
          <p:nvPr/>
        </p:nvSpPr>
        <p:spPr>
          <a:xfrm>
            <a:off x="461638" y="304529"/>
            <a:ext cx="11132598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Data Preparation &amp; Cleanup</a:t>
            </a:r>
          </a:p>
        </p:txBody>
      </p:sp>
    </p:spTree>
    <p:extLst>
      <p:ext uri="{BB962C8B-B14F-4D97-AF65-F5344CB8AC3E}">
        <p14:creationId xmlns:p14="http://schemas.microsoft.com/office/powerpoint/2010/main" val="295416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5CE910-9ED0-3840-77CF-27A8B5018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2B4526-12C5-8E01-E0EE-9C4A031A3DD5}"/>
              </a:ext>
            </a:extLst>
          </p:cNvPr>
          <p:cNvSpPr/>
          <p:nvPr/>
        </p:nvSpPr>
        <p:spPr>
          <a:xfrm>
            <a:off x="461639" y="1340529"/>
            <a:ext cx="2413247" cy="118516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Gross Sales</a:t>
            </a:r>
          </a:p>
          <a:p>
            <a:pPr algn="ctr"/>
            <a:endParaRPr lang="en-SG" sz="1200" b="1" dirty="0">
              <a:solidFill>
                <a:schemeClr val="accent1"/>
              </a:solidFill>
            </a:endParaRPr>
          </a:p>
          <a:p>
            <a:pPr algn="ctr"/>
            <a:r>
              <a:rPr lang="en-SG" sz="1200" dirty="0">
                <a:solidFill>
                  <a:srgbClr val="0070C0"/>
                </a:solidFill>
              </a:rPr>
              <a:t>Price* Quantity</a:t>
            </a:r>
          </a:p>
          <a:p>
            <a:pPr algn="ctr"/>
            <a:endParaRPr lang="en-SG" sz="1200" dirty="0">
              <a:solidFill>
                <a:schemeClr val="accent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CF635B-B673-FAEA-F741-8513B1BE4328}"/>
              </a:ext>
            </a:extLst>
          </p:cNvPr>
          <p:cNvSpPr/>
          <p:nvPr/>
        </p:nvSpPr>
        <p:spPr>
          <a:xfrm>
            <a:off x="461639" y="2776487"/>
            <a:ext cx="2343702" cy="17067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Gross Profit</a:t>
            </a:r>
          </a:p>
          <a:p>
            <a:r>
              <a:rPr lang="en-US" sz="1200" dirty="0">
                <a:solidFill>
                  <a:srgbClr val="0070C0"/>
                </a:solidFill>
              </a:rPr>
              <a:t>       (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price –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(price * discount) * quantity</a:t>
            </a:r>
          </a:p>
          <a:p>
            <a:r>
              <a:rPr lang="en-US" sz="1200" dirty="0">
                <a:solidFill>
                  <a:srgbClr val="0070C0"/>
                </a:solidFill>
              </a:rPr>
              <a:t>        ) * (1 - tax) </a:t>
            </a:r>
          </a:p>
          <a:p>
            <a:r>
              <a:rPr lang="en-US" sz="1200" dirty="0">
                <a:solidFill>
                  <a:srgbClr val="0070C0"/>
                </a:solidFill>
              </a:rPr>
              <a:t>           - 'Shipping Cost</a:t>
            </a:r>
          </a:p>
          <a:p>
            <a:pPr algn="ctr"/>
            <a:endParaRPr lang="en-SG" sz="1200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9DAAFB-52D5-3824-35C9-E0B2DF8F5A07}"/>
              </a:ext>
            </a:extLst>
          </p:cNvPr>
          <p:cNvSpPr/>
          <p:nvPr/>
        </p:nvSpPr>
        <p:spPr>
          <a:xfrm>
            <a:off x="3073150" y="2793876"/>
            <a:ext cx="2413247" cy="170303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YoY Growth</a:t>
            </a:r>
          </a:p>
          <a:p>
            <a:pPr algn="ctr"/>
            <a:endParaRPr lang="en-SG" b="1" dirty="0">
              <a:solidFill>
                <a:schemeClr val="accent1"/>
              </a:solidFill>
            </a:endParaRP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compares a specific period's data with the same period from the previous year. (sales, profit, orders ,shipping )</a:t>
            </a:r>
            <a:endParaRPr lang="en-SG" sz="1200" dirty="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56B682-8486-58D6-639E-6F1FF8BAACF9}"/>
              </a:ext>
            </a:extLst>
          </p:cNvPr>
          <p:cNvSpPr/>
          <p:nvPr/>
        </p:nvSpPr>
        <p:spPr>
          <a:xfrm>
            <a:off x="5684667" y="2790173"/>
            <a:ext cx="2413247" cy="17067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MoM Growth</a:t>
            </a:r>
          </a:p>
          <a:p>
            <a:pPr algn="ctr"/>
            <a:endParaRPr lang="en-SG" b="1" dirty="0">
              <a:solidFill>
                <a:schemeClr val="accent1"/>
              </a:solidFill>
            </a:endParaRP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compare a specific month's data with the data from the immediately preceding month . (sales, profit, orders ,shipping )</a:t>
            </a:r>
            <a:endParaRPr lang="en-SG" sz="1200" dirty="0">
              <a:solidFill>
                <a:srgbClr val="0070C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BAF558-40F2-029D-50DF-93D6E4CE2537}"/>
              </a:ext>
            </a:extLst>
          </p:cNvPr>
          <p:cNvSpPr/>
          <p:nvPr/>
        </p:nvSpPr>
        <p:spPr>
          <a:xfrm>
            <a:off x="3036160" y="1340528"/>
            <a:ext cx="2413247" cy="118516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Orders Received</a:t>
            </a:r>
          </a:p>
          <a:p>
            <a:pPr algn="ctr"/>
            <a:endParaRPr lang="en-SG" b="1" dirty="0">
              <a:solidFill>
                <a:schemeClr val="accent1"/>
              </a:solidFill>
            </a:endParaRPr>
          </a:p>
          <a:p>
            <a:pPr algn="ctr"/>
            <a:r>
              <a:rPr lang="en-SG" sz="1200" dirty="0">
                <a:solidFill>
                  <a:srgbClr val="0070C0"/>
                </a:solidFill>
              </a:rPr>
              <a:t>DISTINCTCOUNT(Order ID)</a:t>
            </a:r>
          </a:p>
          <a:p>
            <a:pPr algn="ctr"/>
            <a:endParaRPr lang="en-SG" sz="1200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37523E-5DD5-52FB-F90E-CAD5ACBAD912}"/>
              </a:ext>
            </a:extLst>
          </p:cNvPr>
          <p:cNvSpPr/>
          <p:nvPr/>
        </p:nvSpPr>
        <p:spPr>
          <a:xfrm>
            <a:off x="5684666" y="1362723"/>
            <a:ext cx="2413247" cy="118516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Items Sold</a:t>
            </a:r>
          </a:p>
          <a:p>
            <a:pPr algn="ctr"/>
            <a:endParaRPr lang="en-SG" sz="1200" b="1" dirty="0">
              <a:solidFill>
                <a:schemeClr val="accent1"/>
              </a:solidFill>
            </a:endParaRPr>
          </a:p>
          <a:p>
            <a:pPr algn="ctr"/>
            <a:r>
              <a:rPr lang="en-SG" sz="1200" dirty="0">
                <a:solidFill>
                  <a:srgbClr val="0070C0"/>
                </a:solidFill>
              </a:rPr>
              <a:t>SUM(Quantity)</a:t>
            </a:r>
          </a:p>
          <a:p>
            <a:pPr algn="ctr"/>
            <a:endParaRPr lang="en-SG" sz="1200" dirty="0">
              <a:solidFill>
                <a:schemeClr val="accent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3C6D4E-A2C2-52E2-0105-D87D1A875E10}"/>
              </a:ext>
            </a:extLst>
          </p:cNvPr>
          <p:cNvSpPr/>
          <p:nvPr/>
        </p:nvSpPr>
        <p:spPr>
          <a:xfrm>
            <a:off x="8455978" y="1340528"/>
            <a:ext cx="2765396" cy="120736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Total Customers</a:t>
            </a:r>
          </a:p>
          <a:p>
            <a:pPr algn="ctr"/>
            <a:endParaRPr lang="en-SG" b="1" dirty="0">
              <a:solidFill>
                <a:schemeClr val="accent1"/>
              </a:solidFill>
            </a:endParaRPr>
          </a:p>
          <a:p>
            <a:pPr algn="ctr"/>
            <a:r>
              <a:rPr lang="en-SG" sz="1200" dirty="0">
                <a:solidFill>
                  <a:srgbClr val="0070C0"/>
                </a:solidFill>
              </a:rPr>
              <a:t>COUNTROWS(Customer)</a:t>
            </a:r>
          </a:p>
          <a:p>
            <a:pPr algn="ctr"/>
            <a:endParaRPr lang="en-SG" sz="1200" dirty="0">
              <a:solidFill>
                <a:schemeClr val="accent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58D191-6AF2-068C-B476-3BA76600FDCC}"/>
              </a:ext>
            </a:extLst>
          </p:cNvPr>
          <p:cNvSpPr/>
          <p:nvPr/>
        </p:nvSpPr>
        <p:spPr>
          <a:xfrm>
            <a:off x="8455979" y="2780189"/>
            <a:ext cx="2765396" cy="17030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accent1"/>
              </a:solidFill>
            </a:endParaRPr>
          </a:p>
          <a:p>
            <a:pPr algn="ctr"/>
            <a:r>
              <a:rPr lang="en-SG" sz="1600" b="1" dirty="0">
                <a:solidFill>
                  <a:schemeClr val="accent1"/>
                </a:solidFill>
              </a:rPr>
              <a:t>Sales by new customers</a:t>
            </a:r>
          </a:p>
          <a:p>
            <a:pPr algn="ctr"/>
            <a:endParaRPr lang="en-SG" b="1" dirty="0">
              <a:solidFill>
                <a:schemeClr val="accent1"/>
              </a:solidFill>
            </a:endParaRPr>
          </a:p>
          <a:p>
            <a:pPr algn="ctr"/>
            <a:r>
              <a:rPr lang="en-SG" sz="1200" dirty="0">
                <a:solidFill>
                  <a:srgbClr val="0070C0"/>
                </a:solidFill>
              </a:rPr>
              <a:t>Check for new customer based on the order date if it falls within the date range selected. Extract sales amount only for the customer =1</a:t>
            </a:r>
          </a:p>
          <a:p>
            <a:pPr algn="ctr"/>
            <a:endParaRPr lang="en-SG" sz="1100" b="1" dirty="0">
              <a:solidFill>
                <a:schemeClr val="accent1"/>
              </a:solidFill>
            </a:endParaRPr>
          </a:p>
          <a:p>
            <a:pPr algn="ctr"/>
            <a:endParaRPr lang="en-SG" sz="1200" dirty="0">
              <a:solidFill>
                <a:schemeClr val="accent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ADB643-AA68-5ED0-3ACE-B8C1BE898C4C}"/>
              </a:ext>
            </a:extLst>
          </p:cNvPr>
          <p:cNvSpPr/>
          <p:nvPr/>
        </p:nvSpPr>
        <p:spPr>
          <a:xfrm>
            <a:off x="461639" y="4734017"/>
            <a:ext cx="2413247" cy="16312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Profit by new customers</a:t>
            </a:r>
          </a:p>
          <a:p>
            <a:pPr algn="ctr"/>
            <a:endParaRPr lang="en-SG" sz="1200" b="1" dirty="0">
              <a:solidFill>
                <a:schemeClr val="accent1"/>
              </a:solidFill>
            </a:endParaRPr>
          </a:p>
          <a:p>
            <a:pPr algn="ctr"/>
            <a:r>
              <a:rPr lang="en-SG" sz="1200" dirty="0">
                <a:solidFill>
                  <a:srgbClr val="0070C0"/>
                </a:solidFill>
              </a:rPr>
              <a:t>Check for new customer based on the order date if it falls within the date range selected. Extract profit only for the customer =1</a:t>
            </a:r>
          </a:p>
          <a:p>
            <a:pPr algn="ctr"/>
            <a:endParaRPr lang="en-SG" sz="1200" dirty="0">
              <a:solidFill>
                <a:schemeClr val="accent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387A15-713E-CCF2-AA0D-F634C2E6B689}"/>
              </a:ext>
            </a:extLst>
          </p:cNvPr>
          <p:cNvSpPr/>
          <p:nvPr/>
        </p:nvSpPr>
        <p:spPr>
          <a:xfrm>
            <a:off x="3073151" y="4734017"/>
            <a:ext cx="2413247" cy="163127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Avg. Profit per order</a:t>
            </a:r>
          </a:p>
          <a:p>
            <a:pPr algn="ctr"/>
            <a:endParaRPr lang="en-SG" sz="1600" b="1" dirty="0">
              <a:solidFill>
                <a:schemeClr val="accent1"/>
              </a:solidFill>
            </a:endParaRPr>
          </a:p>
          <a:p>
            <a:pPr algn="ctr"/>
            <a:r>
              <a:rPr lang="en-SG" sz="1200" dirty="0">
                <a:solidFill>
                  <a:schemeClr val="accent1"/>
                </a:solidFill>
              </a:rPr>
              <a:t>Gross Profit/Orders Received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B465BFF-1F6D-7BBD-8D02-1D6480162946}"/>
              </a:ext>
            </a:extLst>
          </p:cNvPr>
          <p:cNvSpPr/>
          <p:nvPr/>
        </p:nvSpPr>
        <p:spPr>
          <a:xfrm>
            <a:off x="5684667" y="4856087"/>
            <a:ext cx="2413247" cy="144705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Avg. days to deliver</a:t>
            </a:r>
          </a:p>
          <a:p>
            <a:pPr algn="ctr"/>
            <a:endParaRPr lang="en-SG" sz="1200" b="1" dirty="0">
              <a:solidFill>
                <a:schemeClr val="accent1"/>
              </a:solidFill>
            </a:endParaRP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AVERAGE(DATEDIFF( Order Date,  Shipping Date , DAY) )</a:t>
            </a:r>
          </a:p>
          <a:p>
            <a:pPr algn="ctr"/>
            <a:endParaRPr lang="en-SG" sz="1200" dirty="0">
              <a:solidFill>
                <a:schemeClr val="accent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96F6E4-105B-543D-47DA-CE81D8198A67}"/>
              </a:ext>
            </a:extLst>
          </p:cNvPr>
          <p:cNvSpPr/>
          <p:nvPr/>
        </p:nvSpPr>
        <p:spPr>
          <a:xfrm>
            <a:off x="8455979" y="4856086"/>
            <a:ext cx="2765395" cy="14470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Avg. Profit on Shipments</a:t>
            </a:r>
          </a:p>
          <a:p>
            <a:pPr algn="ctr"/>
            <a:endParaRPr lang="en-SG" sz="1200" b="1" dirty="0">
              <a:solidFill>
                <a:schemeClr val="accent1"/>
              </a:solidFill>
            </a:endParaRPr>
          </a:p>
          <a:p>
            <a:pPr algn="ctr"/>
            <a:r>
              <a:rPr lang="en-SG" sz="1200" dirty="0">
                <a:solidFill>
                  <a:srgbClr val="0070C0"/>
                </a:solidFill>
              </a:rPr>
              <a:t>(Price* Quantity ) – Shipping cost - (Price* Quantity* tax ) </a:t>
            </a:r>
          </a:p>
          <a:p>
            <a:pPr algn="ctr"/>
            <a:endParaRPr lang="en-SG" sz="1200" dirty="0">
              <a:solidFill>
                <a:srgbClr val="0070C0"/>
              </a:solidFill>
            </a:endParaRPr>
          </a:p>
          <a:p>
            <a:pPr algn="ctr"/>
            <a:endParaRPr lang="en-SG" sz="1200" dirty="0">
              <a:solidFill>
                <a:schemeClr val="accent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C1E402-06B3-288C-0119-394CC991E489}"/>
              </a:ext>
            </a:extLst>
          </p:cNvPr>
          <p:cNvSpPr/>
          <p:nvPr/>
        </p:nvSpPr>
        <p:spPr>
          <a:xfrm>
            <a:off x="346229" y="327546"/>
            <a:ext cx="11132598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Feature Engineering : Creation of new KPIs</a:t>
            </a:r>
          </a:p>
        </p:txBody>
      </p:sp>
    </p:spTree>
    <p:extLst>
      <p:ext uri="{BB962C8B-B14F-4D97-AF65-F5344CB8AC3E}">
        <p14:creationId xmlns:p14="http://schemas.microsoft.com/office/powerpoint/2010/main" val="131411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9A5B9-D322-81FA-3481-381D7BD70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86CC8354-5649-D291-704B-EBCFBBA9C81B}"/>
              </a:ext>
            </a:extLst>
          </p:cNvPr>
          <p:cNvSpPr txBox="1">
            <a:spLocks/>
          </p:cNvSpPr>
          <p:nvPr/>
        </p:nvSpPr>
        <p:spPr>
          <a:xfrm>
            <a:off x="461636" y="1216679"/>
            <a:ext cx="3604043" cy="5308407"/>
          </a:xfrm>
          <a:prstGeom prst="round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       This Power BI project is a comprehensive E-Commerce Analytics Dashboard, designed to help stakeholders monitor and evaluate key business metrics including Sales, Orders, Profits, and Shipping.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      The dashboard is user-friendly and categorized into five distinct sections, each visually represented with intuitive icons for easier navigation and analysis.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8283AC-E923-046A-7120-6E309166722A}"/>
              </a:ext>
            </a:extLst>
          </p:cNvPr>
          <p:cNvSpPr/>
          <p:nvPr/>
        </p:nvSpPr>
        <p:spPr>
          <a:xfrm>
            <a:off x="461636" y="262328"/>
            <a:ext cx="11132598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A6E0E-DDD6-A538-B02F-DCD2FAEF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093" y="1310028"/>
            <a:ext cx="7364141" cy="52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451C22-1189-72CB-D7BB-859E88624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483D8A8E-F5D7-5FFF-075E-EDE3872FCBBA}"/>
              </a:ext>
            </a:extLst>
          </p:cNvPr>
          <p:cNvSpPr txBox="1">
            <a:spLocks/>
          </p:cNvSpPr>
          <p:nvPr/>
        </p:nvSpPr>
        <p:spPr>
          <a:xfrm>
            <a:off x="461636" y="1205675"/>
            <a:ext cx="3679614" cy="537986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u="sng" dirty="0">
                <a:solidFill>
                  <a:srgbClr val="0070C0"/>
                </a:solidFill>
              </a:rPr>
              <a:t>Overview Data Analysis</a:t>
            </a:r>
            <a:br>
              <a:rPr lang="en-US" sz="1800" dirty="0">
                <a:solidFill>
                  <a:srgbClr val="0070C0"/>
                </a:solidFill>
              </a:rPr>
            </a:br>
            <a:r>
              <a:rPr lang="en-US" sz="1800" dirty="0">
                <a:solidFill>
                  <a:srgbClr val="0070C0"/>
                </a:solidFill>
              </a:rPr>
              <a:t>﻿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Gross Sales trended up, resulting in a </a:t>
            </a:r>
            <a:r>
              <a:rPr lang="en-US" sz="1300" b="1" dirty="0">
                <a:solidFill>
                  <a:schemeClr val="accent2"/>
                </a:solidFill>
              </a:rPr>
              <a:t>43.73%</a:t>
            </a:r>
            <a:r>
              <a:rPr lang="en-US" sz="1300" dirty="0">
                <a:solidFill>
                  <a:srgbClr val="0070C0"/>
                </a:solidFill>
              </a:rPr>
              <a:t> increase between Thursday, August 15, 2019 and Sunday, January 1, 2023.﻿﻿ ﻿﻿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﻿﻿Gross Sales started trending down on Thursday, May 28, 2020, falling by </a:t>
            </a:r>
            <a:r>
              <a:rPr lang="en-US" sz="1300" b="1" dirty="0">
                <a:solidFill>
                  <a:schemeClr val="accent2"/>
                </a:solidFill>
              </a:rPr>
              <a:t>19.64%</a:t>
            </a:r>
            <a:r>
              <a:rPr lang="en-US" sz="1300" b="1" dirty="0">
                <a:solidFill>
                  <a:srgbClr val="0070C0"/>
                </a:solidFill>
              </a:rPr>
              <a:t> </a:t>
            </a:r>
            <a:r>
              <a:rPr lang="en-US" sz="1300" dirty="0">
                <a:solidFill>
                  <a:srgbClr val="0070C0"/>
                </a:solidFill>
              </a:rPr>
              <a:t>($66,190.85000000003) in 7.73 months.﻿﻿ ﻿﻿ ﻿﻿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 ﻿﻿Gross Profit jumped from </a:t>
            </a:r>
            <a:r>
              <a:rPr lang="en-US" sz="1300" b="1" dirty="0">
                <a:solidFill>
                  <a:schemeClr val="accent2"/>
                </a:solidFill>
              </a:rPr>
              <a:t>$142,507.662737</a:t>
            </a:r>
            <a:r>
              <a:rPr lang="en-US" sz="1300" b="1" dirty="0">
                <a:solidFill>
                  <a:srgbClr val="0070C0"/>
                </a:solidFill>
              </a:rPr>
              <a:t> </a:t>
            </a:r>
            <a:r>
              <a:rPr lang="en-US" sz="1300" dirty="0">
                <a:solidFill>
                  <a:srgbClr val="0070C0"/>
                </a:solidFill>
              </a:rPr>
              <a:t>to </a:t>
            </a:r>
            <a:r>
              <a:rPr lang="en-US" sz="1300" b="1" dirty="0">
                <a:solidFill>
                  <a:schemeClr val="accent2"/>
                </a:solidFill>
              </a:rPr>
              <a:t>$218,661.153154</a:t>
            </a:r>
            <a:r>
              <a:rPr lang="en-US" sz="1300" b="1" dirty="0">
                <a:solidFill>
                  <a:srgbClr val="0070C0"/>
                </a:solidFill>
              </a:rPr>
              <a:t> </a:t>
            </a:r>
            <a:r>
              <a:rPr lang="en-US" sz="1300" dirty="0">
                <a:solidFill>
                  <a:srgbClr val="0070C0"/>
                </a:solidFill>
              </a:rPr>
              <a:t>during its </a:t>
            </a:r>
            <a:r>
              <a:rPr lang="en-US" sz="1300" b="1" dirty="0">
                <a:solidFill>
                  <a:schemeClr val="accent2"/>
                </a:solidFill>
              </a:rPr>
              <a:t>steepest</a:t>
            </a:r>
            <a:r>
              <a:rPr lang="en-US" sz="1300" dirty="0">
                <a:solidFill>
                  <a:srgbClr val="0070C0"/>
                </a:solidFill>
              </a:rPr>
              <a:t> incline between Saturday, April 16, 2022 and Thursday, May 19, 2022.﻿﻿ ﻿﻿ 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﻿﻿Gross Profit had several anomalies, both high and low, between Saturday, August 17, 2019 and Wednesday, December 28, 2022.﻿﻿ ﻿﻿ ﻿﻿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The most recent anomaly was on Wednesday, December 28, 2022, when Gross Profit had a low value of </a:t>
            </a:r>
            <a:r>
              <a:rPr lang="en-US" sz="1300" b="1" dirty="0">
                <a:solidFill>
                  <a:schemeClr val="accent2"/>
                </a:solidFill>
              </a:rPr>
              <a:t>$101,439.768045</a:t>
            </a:r>
            <a:r>
              <a:rPr lang="en-US" sz="1300" dirty="0">
                <a:solidFill>
                  <a:schemeClr val="accent2"/>
                </a:solidFill>
              </a:rPr>
              <a:t>.﻿﻿ ﻿﻿ ﻿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﻿﻿At 1362, 2020-Mar had the highest Order Count and was </a:t>
            </a:r>
            <a:r>
              <a:rPr lang="en-US" sz="1300" b="1" dirty="0">
                <a:solidFill>
                  <a:schemeClr val="accent2"/>
                </a:solidFill>
              </a:rPr>
              <a:t>2,995.45%</a:t>
            </a:r>
            <a:r>
              <a:rPr lang="en-US" sz="1300" b="1" dirty="0">
                <a:solidFill>
                  <a:srgbClr val="0070C0"/>
                </a:solidFill>
              </a:rPr>
              <a:t> </a:t>
            </a:r>
            <a:r>
              <a:rPr lang="en-US" sz="1300" dirty="0">
                <a:solidFill>
                  <a:srgbClr val="0070C0"/>
                </a:solidFill>
              </a:rPr>
              <a:t>higher than 2023-Jan, which had the lowest Order Count at 44.﻿﻿ ﻿﻿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 ﻿﻿Across all 42 Year-Month, Order Count ranged from </a:t>
            </a:r>
            <a:r>
              <a:rPr lang="en-US" sz="1300" b="1" dirty="0">
                <a:solidFill>
                  <a:schemeClr val="accent2"/>
                </a:solidFill>
              </a:rPr>
              <a:t>44 to 1362</a:t>
            </a:r>
            <a:r>
              <a:rPr lang="en-US" sz="1300" dirty="0">
                <a:solidFill>
                  <a:srgbClr val="0070C0"/>
                </a:solidFill>
              </a:rPr>
              <a:t>.﻿﻿ ﻿﻿ ﻿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2E1C3C-4D8F-74C8-9277-366106FAE9D8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0F0C5-9D06-488E-D15C-5F55C82D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045" y="1104334"/>
            <a:ext cx="7686939" cy="54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7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39628-8C21-84C6-BCAE-5E8BFCA51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906410-96C1-1B81-5018-007CD6C6706E}"/>
              </a:ext>
            </a:extLst>
          </p:cNvPr>
          <p:cNvSpPr/>
          <p:nvPr/>
        </p:nvSpPr>
        <p:spPr>
          <a:xfrm>
            <a:off x="461639" y="417251"/>
            <a:ext cx="11463346" cy="602948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51442-3E39-8781-0349-6BCFD2764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25" y="1232452"/>
            <a:ext cx="11536860" cy="54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67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B90FC-7F84-4578-7F76-AAC6F60B4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B1136-40D1-B4F2-1ECB-A8D2F458DB0C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45E82-BE96-4199-6B92-DF587F799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4" y="1160890"/>
            <a:ext cx="11463349" cy="54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51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FD347-9CC6-4F6C-1175-ED7067015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E16713-1A79-017A-497A-5D80451F3B27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19F9D-90F3-8018-69DB-E3290B3F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5" y="1097280"/>
            <a:ext cx="11408129" cy="56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62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449E1-3923-C1D6-671F-9094FCAD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C1736-640E-58C4-1361-78C1CB81D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DDE9E0-0DA3-D92E-ECCD-1E375E4D4482}"/>
              </a:ext>
            </a:extLst>
          </p:cNvPr>
          <p:cNvSpPr/>
          <p:nvPr/>
        </p:nvSpPr>
        <p:spPr>
          <a:xfrm>
            <a:off x="3955536" y="443893"/>
            <a:ext cx="4413303" cy="702803"/>
          </a:xfrm>
          <a:prstGeom prst="roundRect">
            <a:avLst/>
          </a:prstGeom>
          <a:noFill/>
          <a:ln>
            <a:solidFill>
              <a:schemeClr val="accent6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7611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Table of Contents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EBB9D4-DBD7-5C2F-BC59-BA23E1124F3E}"/>
              </a:ext>
            </a:extLst>
          </p:cNvPr>
          <p:cNvSpPr/>
          <p:nvPr/>
        </p:nvSpPr>
        <p:spPr>
          <a:xfrm>
            <a:off x="3090482" y="1293343"/>
            <a:ext cx="105798" cy="532164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F856B1-5135-C823-48DA-5AD032ACD20B}"/>
              </a:ext>
            </a:extLst>
          </p:cNvPr>
          <p:cNvSpPr/>
          <p:nvPr/>
        </p:nvSpPr>
        <p:spPr>
          <a:xfrm>
            <a:off x="3196280" y="1293342"/>
            <a:ext cx="5931817" cy="5321642"/>
          </a:xfrm>
          <a:prstGeom prst="roundRect">
            <a:avLst/>
          </a:prstGeom>
          <a:noFill/>
          <a:ln>
            <a:solidFill>
              <a:schemeClr val="accent6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20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76110"/>
              </a:solidFill>
            </a:endParaRPr>
          </a:p>
          <a:p>
            <a:endParaRPr lang="en-SG" sz="20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76110"/>
              </a:solidFill>
            </a:endParaRPr>
          </a:p>
          <a:p>
            <a:pPr>
              <a:lnSpc>
                <a:spcPct val="150000"/>
              </a:lnSpc>
            </a:pPr>
            <a:r>
              <a:rPr lang="en-SG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76110"/>
                </a:solidFill>
              </a:rPr>
              <a:t>        </a:t>
            </a:r>
          </a:p>
          <a:p>
            <a:pPr>
              <a:lnSpc>
                <a:spcPct val="150000"/>
              </a:lnSpc>
            </a:pPr>
            <a:endParaRPr lang="en-SG" sz="20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7611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SG" sz="20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7611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SG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7611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S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Objective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Project Overview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Problem Solving Methodology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Data Preparation &amp; Clean-up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Feature Engineering : Creation of new KPIs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Visualization : An Insight into the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Overview of charts used in Dashboard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Key Features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Challenges and Solutions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Data Sources and Tools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Conclusion </a:t>
            </a:r>
          </a:p>
          <a:p>
            <a:pPr>
              <a:lnSpc>
                <a:spcPct val="150000"/>
              </a:lnSpc>
            </a:pPr>
            <a:endParaRPr lang="en-SG"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SG"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</a:endParaRPr>
          </a:p>
          <a:p>
            <a:endParaRPr lang="en-SG" sz="20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76110"/>
              </a:solidFill>
            </a:endParaRPr>
          </a:p>
          <a:p>
            <a:endParaRPr lang="en-SG" sz="20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76110"/>
              </a:solidFill>
            </a:endParaRPr>
          </a:p>
          <a:p>
            <a:r>
              <a:rPr lang="en-SG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7611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12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E8EE6-6DA2-9F7B-BAAE-8A28E9761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1749B3-8649-2E53-3AEB-4374007F3524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620FF-16DB-0BFF-1FDD-44B56D7F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4" y="1089329"/>
            <a:ext cx="11463350" cy="55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7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F7C8C7-7250-E81A-6504-5D129B8A1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429651B-FE48-8DE6-1519-E6E916AB84EA}"/>
              </a:ext>
            </a:extLst>
          </p:cNvPr>
          <p:cNvSpPr txBox="1">
            <a:spLocks/>
          </p:cNvSpPr>
          <p:nvPr/>
        </p:nvSpPr>
        <p:spPr>
          <a:xfrm>
            <a:off x="461634" y="1205675"/>
            <a:ext cx="5447959" cy="537986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b="1" u="sng" dirty="0">
                <a:solidFill>
                  <a:srgbClr val="0070C0"/>
                </a:solidFill>
              </a:rPr>
              <a:t>2019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﻿Gross Sales trended down, resulting in a </a:t>
            </a:r>
            <a:r>
              <a:rPr lang="en-US" dirty="0">
                <a:solidFill>
                  <a:schemeClr val="accent2"/>
                </a:solidFill>
              </a:rPr>
              <a:t>12.02% </a:t>
            </a:r>
            <a:r>
              <a:rPr lang="en-US" dirty="0">
                <a:solidFill>
                  <a:srgbClr val="0070C0"/>
                </a:solidFill>
              </a:rPr>
              <a:t>decrease between Thursday, August 15, 2019 and Tuesday, December 31, 2019.﻿﻿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﻿﻿Gross Sales started trending down on Thursday, December 12, 2019, falling by </a:t>
            </a:r>
            <a:r>
              <a:rPr lang="en-US" dirty="0">
                <a:solidFill>
                  <a:schemeClr val="accent2"/>
                </a:solidFill>
              </a:rPr>
              <a:t>41.80% </a:t>
            </a:r>
            <a:r>
              <a:rPr lang="en-US" dirty="0">
                <a:solidFill>
                  <a:srgbClr val="0070C0"/>
                </a:solidFill>
              </a:rPr>
              <a:t>($143,831.9600000002) in 19 days.﻿﻿ ﻿﻿ Gross Profit dropped from </a:t>
            </a:r>
            <a:r>
              <a:rPr lang="en-US" dirty="0">
                <a:solidFill>
                  <a:schemeClr val="accent2"/>
                </a:solidFill>
              </a:rPr>
              <a:t>$292,411.120346 </a:t>
            </a:r>
            <a:r>
              <a:rPr lang="en-US" dirty="0">
                <a:solidFill>
                  <a:srgbClr val="0070C0"/>
                </a:solidFill>
              </a:rPr>
              <a:t>to </a:t>
            </a:r>
            <a:r>
              <a:rPr lang="en-US" dirty="0">
                <a:solidFill>
                  <a:schemeClr val="accent2"/>
                </a:solidFill>
              </a:rPr>
              <a:t>$143,505.335474 </a:t>
            </a:r>
            <a:r>
              <a:rPr lang="en-US" dirty="0">
                <a:solidFill>
                  <a:srgbClr val="0070C0"/>
                </a:solidFill>
              </a:rPr>
              <a:t>during its steepest decline between Friday, December 13, 2019 and Tuesday, December 31, 2019.﻿﻿ ﻿﻿ ﻿﻿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Gross Profit was unexpectedly high on Thursday, August 29, 2019. It had a value of $303,139.385709, which is outside the expected range of 152,945.98-257,906.22.﻿﻿ ﻿﻿ ﻿﻿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The most recent anomaly was on Thursday, August 29, 2019, when Gross Profit had a high value of $303,139.385709.﻿﻿ ﻿﻿ ﻿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﻿﻿At 1309, 2019-Oct had the highest Order Count and was </a:t>
            </a:r>
            <a:r>
              <a:rPr lang="en-US" dirty="0">
                <a:solidFill>
                  <a:schemeClr val="accent2"/>
                </a:solidFill>
              </a:rPr>
              <a:t>88.62% </a:t>
            </a:r>
            <a:r>
              <a:rPr lang="en-US" dirty="0">
                <a:solidFill>
                  <a:srgbClr val="0070C0"/>
                </a:solidFill>
              </a:rPr>
              <a:t>higher than 2019-Aug, which had the lowest Order Count at 694.﻿﻿ ﻿﻿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﻿﻿Across all 5 Year-Month, Order Count ranged from 694 to 1309.﻿﻿ ﻿﻿ ﻿</a:t>
            </a:r>
            <a:endParaRPr lang="en-US" sz="3800" b="1" u="sng" dirty="0">
              <a:solidFill>
                <a:srgbClr val="0070C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FD7563-E4E2-9325-BE81-A045E29FD6BC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026DE9-92D7-F120-EE6E-CB9E57A5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736" y="1205675"/>
            <a:ext cx="5737248" cy="26472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0A78E4-EEC0-626D-0E7E-0BA04B37E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36" y="3984404"/>
            <a:ext cx="5737248" cy="24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1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0F496-0A70-A7E3-D1D2-6EF9855C0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083BD4BE-3B6C-B4E3-1ED5-35E5896C5F35}"/>
              </a:ext>
            </a:extLst>
          </p:cNvPr>
          <p:cNvSpPr txBox="1">
            <a:spLocks/>
          </p:cNvSpPr>
          <p:nvPr/>
        </p:nvSpPr>
        <p:spPr>
          <a:xfrm>
            <a:off x="461634" y="1205675"/>
            <a:ext cx="5447959" cy="537986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u="sng" dirty="0">
                <a:solidFill>
                  <a:srgbClr val="0070C0"/>
                </a:solidFill>
              </a:rPr>
              <a:t>2019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300" dirty="0">
                <a:solidFill>
                  <a:srgbClr val="0070C0"/>
                </a:solidFill>
              </a:rPr>
              <a:t>﻿    </a:t>
            </a:r>
            <a:r>
              <a:rPr lang="en-US" sz="1800" dirty="0">
                <a:solidFill>
                  <a:schemeClr val="accent1"/>
                </a:solidFill>
              </a:rPr>
              <a:t>"What are our Top sold Products?“</a:t>
            </a:r>
          </a:p>
          <a:p>
            <a:pPr marL="0" indent="0">
              <a:buNone/>
            </a:pPr>
            <a:endParaRPr lang="en-US" sz="23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accent1"/>
                </a:solidFill>
              </a:rPr>
              <a:t>This chart provides the detail about </a:t>
            </a:r>
            <a:r>
              <a:rPr lang="en-US" sz="1500" b="1" dirty="0">
                <a:solidFill>
                  <a:schemeClr val="accent1"/>
                </a:solidFill>
              </a:rPr>
              <a:t>top-selling products</a:t>
            </a:r>
            <a:r>
              <a:rPr lang="en-US" sz="1500" dirty="0">
                <a:solidFill>
                  <a:schemeClr val="accent1"/>
                </a:solidFill>
              </a:rPr>
              <a:t> based on </a:t>
            </a:r>
            <a:r>
              <a:rPr lang="en-US" sz="1500" b="1" dirty="0">
                <a:solidFill>
                  <a:schemeClr val="accent1"/>
                </a:solidFill>
              </a:rPr>
              <a:t>Gross Sales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1500" dirty="0">
                <a:solidFill>
                  <a:schemeClr val="accent1"/>
                </a:solidFill>
              </a:rPr>
              <a:t>The total Gross Sales amount is </a:t>
            </a:r>
            <a:r>
              <a:rPr lang="en-US" sz="1500" b="1" dirty="0">
                <a:solidFill>
                  <a:schemeClr val="accent1"/>
                </a:solidFill>
              </a:rPr>
              <a:t>$39.55 million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1500" dirty="0">
                <a:solidFill>
                  <a:schemeClr val="accent1"/>
                </a:solidFill>
              </a:rPr>
              <a:t>This chart visualize  the top selling products by their sales figures: </a:t>
            </a:r>
          </a:p>
          <a:p>
            <a:pPr lvl="1"/>
            <a:r>
              <a:rPr lang="en-US" sz="1500" b="1" dirty="0">
                <a:solidFill>
                  <a:schemeClr val="accent1"/>
                </a:solidFill>
              </a:rPr>
              <a:t>Appliance Set</a:t>
            </a:r>
            <a:r>
              <a:rPr lang="en-US" sz="1500" dirty="0">
                <a:solidFill>
                  <a:schemeClr val="accent1"/>
                </a:solidFill>
              </a:rPr>
              <a:t> leads with </a:t>
            </a:r>
            <a:r>
              <a:rPr lang="en-US" sz="1500" b="1" dirty="0">
                <a:solidFill>
                  <a:schemeClr val="accent1"/>
                </a:solidFill>
              </a:rPr>
              <a:t>$3.09 million</a:t>
            </a:r>
            <a:r>
              <a:rPr lang="en-US" sz="1500" dirty="0">
                <a:solidFill>
                  <a:schemeClr val="accent1"/>
                </a:solidFill>
              </a:rPr>
              <a:t> in sales.</a:t>
            </a:r>
          </a:p>
          <a:p>
            <a:pPr lvl="1"/>
            <a:r>
              <a:rPr lang="en-US" sz="1500" b="1" dirty="0">
                <a:solidFill>
                  <a:schemeClr val="accent1"/>
                </a:solidFill>
              </a:rPr>
              <a:t>Dining Set</a:t>
            </a:r>
            <a:r>
              <a:rPr lang="en-US" sz="1500" dirty="0">
                <a:solidFill>
                  <a:schemeClr val="accent1"/>
                </a:solidFill>
              </a:rPr>
              <a:t> follows closely at </a:t>
            </a:r>
            <a:r>
              <a:rPr lang="en-US" sz="1500" b="1" dirty="0">
                <a:solidFill>
                  <a:schemeClr val="accent1"/>
                </a:solidFill>
              </a:rPr>
              <a:t>$2.93 million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sz="1500" b="1" dirty="0">
                <a:solidFill>
                  <a:schemeClr val="accent1"/>
                </a:solidFill>
              </a:rPr>
              <a:t>Curtains</a:t>
            </a:r>
            <a:r>
              <a:rPr lang="en-US" sz="1500" dirty="0">
                <a:solidFill>
                  <a:schemeClr val="accent1"/>
                </a:solidFill>
              </a:rPr>
              <a:t> generated </a:t>
            </a:r>
            <a:r>
              <a:rPr lang="en-US" sz="1500" b="1" dirty="0">
                <a:solidFill>
                  <a:schemeClr val="accent1"/>
                </a:solidFill>
              </a:rPr>
              <a:t>$2.89 million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sz="1500" b="1" dirty="0">
                <a:solidFill>
                  <a:schemeClr val="accent1"/>
                </a:solidFill>
              </a:rPr>
              <a:t>Rugs</a:t>
            </a:r>
            <a:r>
              <a:rPr lang="en-US" sz="1500" dirty="0">
                <a:solidFill>
                  <a:schemeClr val="accent1"/>
                </a:solidFill>
              </a:rPr>
              <a:t> contributed </a:t>
            </a:r>
            <a:r>
              <a:rPr lang="en-US" sz="1500" b="1" dirty="0">
                <a:solidFill>
                  <a:schemeClr val="accent1"/>
                </a:solidFill>
              </a:rPr>
              <a:t>$2.88 million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sz="1500" b="1" dirty="0">
                <a:solidFill>
                  <a:schemeClr val="accent1"/>
                </a:solidFill>
              </a:rPr>
              <a:t>Bedding</a:t>
            </a:r>
            <a:r>
              <a:rPr lang="en-US" sz="1500" dirty="0">
                <a:solidFill>
                  <a:schemeClr val="accent1"/>
                </a:solidFill>
              </a:rPr>
              <a:t> recorded </a:t>
            </a:r>
            <a:r>
              <a:rPr lang="en-US" sz="1500" b="1" dirty="0">
                <a:solidFill>
                  <a:schemeClr val="accent1"/>
                </a:solidFill>
              </a:rPr>
              <a:t>$2.67 million</a:t>
            </a:r>
            <a:r>
              <a:rPr lang="en-US" sz="1500" dirty="0">
                <a:solidFill>
                  <a:schemeClr val="accent1"/>
                </a:solidFill>
              </a:rPr>
              <a:t> in sales.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1"/>
                </a:solidFill>
              </a:rPr>
              <a:t>This visualization helps in quickly identifying which products are driving the most revenue for the business.</a:t>
            </a:r>
          </a:p>
          <a:p>
            <a:endParaRPr lang="en-US" sz="1700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2D9477-F84A-5989-5246-A5D6D042B5BB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117C68-0D6B-3D54-53B8-F059164A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09" y="1279855"/>
            <a:ext cx="5108336" cy="51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2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5A111F-F36C-035F-9498-41123218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D9AFD9F4-E8B6-594F-DF2D-BE64F03C6F76}"/>
              </a:ext>
            </a:extLst>
          </p:cNvPr>
          <p:cNvSpPr txBox="1">
            <a:spLocks/>
          </p:cNvSpPr>
          <p:nvPr/>
        </p:nvSpPr>
        <p:spPr>
          <a:xfrm>
            <a:off x="461634" y="1205675"/>
            <a:ext cx="5447959" cy="537986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u="sng" dirty="0">
                <a:solidFill>
                  <a:srgbClr val="0070C0"/>
                </a:solidFill>
              </a:rPr>
              <a:t>2019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1500" dirty="0">
                <a:solidFill>
                  <a:schemeClr val="accent1"/>
                </a:solidFill>
              </a:rPr>
              <a:t>﻿﻿         The concentric circles act as a scale, indicating values from the center ($0) outwards. In this chart, the scale increments are approximately $334,250, $668,500, $1,002,750, and $1,337,000, moving outwards from the center.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1"/>
                </a:solidFill>
              </a:rPr>
              <a:t>          The red dots on each axis represent the "Gross Sales" value for that particular country. The further out the dot is from the center, the higher the value.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accent1"/>
                </a:solidFill>
              </a:rPr>
              <a:t>           </a:t>
            </a:r>
            <a:r>
              <a:rPr lang="en-US" sz="1500" dirty="0">
                <a:solidFill>
                  <a:schemeClr val="accent1"/>
                </a:solidFill>
              </a:rPr>
              <a:t>The red shaded area forms a polygon whose shape is indicative of the overall performance across all dimensions. A larger, more outward-extending shape indicates higher values across the board. 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1"/>
                </a:solidFill>
              </a:rPr>
              <a:t>In this specific chart, Colombia is the furthest out on its axis, indicating the highest sales among the four countries. </a:t>
            </a:r>
            <a:r>
              <a:rPr lang="en-US" sz="1500" dirty="0">
                <a:solidFill>
                  <a:schemeClr val="accent2">
                    <a:lumMod val="75000"/>
                  </a:schemeClr>
                </a:solidFill>
              </a:rPr>
              <a:t>The shape's deviation from a perfect circle or a uniform polygon helps highlight strengths and weaknesses across the different countries.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7734EF-43D1-1117-B1BF-2655809AD753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BDE6B8-B267-9996-7428-8FDC53FF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06" y="1205675"/>
            <a:ext cx="5089178" cy="53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3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98A279-8F04-41B6-1AA6-5E9042EA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D8E936-D258-2E22-28E4-2DB7A0CF2077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7BD987E1-BC65-CBFC-1F73-B3071D5487EC}"/>
              </a:ext>
            </a:extLst>
          </p:cNvPr>
          <p:cNvSpPr txBox="1">
            <a:spLocks/>
          </p:cNvSpPr>
          <p:nvPr/>
        </p:nvSpPr>
        <p:spPr>
          <a:xfrm>
            <a:off x="461635" y="1215804"/>
            <a:ext cx="5447959" cy="537986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900" b="1" u="sng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2100" b="1" u="sng" dirty="0">
                <a:solidFill>
                  <a:srgbClr val="0070C0"/>
                </a:solidFill>
              </a:rPr>
              <a:t>2019</a:t>
            </a:r>
          </a:p>
          <a:p>
            <a:pPr marL="0" indent="0" algn="ctr">
              <a:buNone/>
            </a:pPr>
            <a:endParaRPr lang="en-US" sz="2600" b="1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﻿﻿         </a:t>
            </a:r>
            <a:r>
              <a:rPr lang="en-US" sz="1800" dirty="0">
                <a:solidFill>
                  <a:srgbClr val="0070C0"/>
                </a:solidFill>
              </a:rPr>
              <a:t>The chart displays sales data for various "Product Name" categories across four different countries: Brazil, Chile, Colombia, and Mexico.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It also includes a "Total" column, summarizing the sales for each product across all listed countries.</a:t>
            </a:r>
          </a:p>
          <a:p>
            <a:pPr marL="0" indent="0">
              <a:buNone/>
            </a:pPr>
            <a:r>
              <a:rPr lang="en-US" sz="1800" u="sng" dirty="0">
                <a:solidFill>
                  <a:srgbClr val="0070C0"/>
                </a:solidFill>
              </a:rPr>
              <a:t>Key Sales Highlights by Product: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Curtains have the highest total sales at $453,968.29.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Furniture shows strong performance with $381,385.55 in total sales.</a:t>
            </a:r>
          </a:p>
          <a:p>
            <a:pPr marL="0" indent="0">
              <a:buNone/>
            </a:pPr>
            <a:r>
              <a:rPr lang="en-US" sz="1800" u="sng" dirty="0">
                <a:solidFill>
                  <a:srgbClr val="0070C0"/>
                </a:solidFill>
              </a:rPr>
              <a:t>Key Sales Highlights by Country: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Colombia has the highest total sales among the countries, reaching $1,336,851.04.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The chart uses color shading to visually highlight sales performance, with a noticeable blue shade for higher sales values, indicating top performance in specific product-country .</a:t>
            </a:r>
          </a:p>
          <a:p>
            <a:pPr marL="0" indent="0">
              <a:buNone/>
            </a:pPr>
            <a:endParaRPr lang="en-US" sz="21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F68AC-385C-14F1-E06A-1AF0249D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08" y="1437219"/>
            <a:ext cx="5731675" cy="48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50ECD-5440-4D78-EEB2-D22EF389B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09C530-BF7C-A625-84E5-B7A8CC549087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B996B88-B68E-F073-F41A-FC1C5B59A7DD}"/>
              </a:ext>
            </a:extLst>
          </p:cNvPr>
          <p:cNvSpPr txBox="1">
            <a:spLocks/>
          </p:cNvSpPr>
          <p:nvPr/>
        </p:nvSpPr>
        <p:spPr>
          <a:xfrm>
            <a:off x="571730" y="1146093"/>
            <a:ext cx="5447959" cy="537986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900" b="1" u="sng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2300" b="1" u="sng" dirty="0">
                <a:solidFill>
                  <a:srgbClr val="0070C0"/>
                </a:solidFill>
              </a:rPr>
              <a:t>2019</a:t>
            </a:r>
          </a:p>
          <a:p>
            <a:pPr marL="0" indent="0" algn="ctr">
              <a:buNone/>
            </a:pPr>
            <a:endParaRPr lang="en-US" sz="2600" b="1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70C0"/>
                </a:solidFill>
              </a:rPr>
              <a:t>      "Where are we most profitable?“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The clustered bar chart uses horizontal bars to compare profit levels, with longer bars indicating higher profit.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There's a profit range indicated at the top, from $0.71M to $0.94M, with an average of $0.82M.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Colombia is the most profitable country, with a Total Profit of $944.25K.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Chile follows with $806.19K in profit.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Brazil shows a Total Profit of $802.55K.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Mexico is the least profitable among the four countries displayed, with $705.19K in Total Profit.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Each bar also displays a secondary numerical value (e.g., 0.29 for Colombia),  which is the profit percentage.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This chart is effective in quickly identifying the geographical areas that contribute most to the company's profitability. </a:t>
            </a:r>
          </a:p>
          <a:p>
            <a:pPr marL="0" indent="0"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04245-0A0F-1D0A-4C04-ABA0F7FB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323" y="1917795"/>
            <a:ext cx="4922947" cy="3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17143-E052-BD03-6513-8E2BCD07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DCE852-95F5-4530-1B5A-36EAE8EBB9B3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08ACBB85-2158-B7CB-BD66-BCD1608B38B0}"/>
              </a:ext>
            </a:extLst>
          </p:cNvPr>
          <p:cNvSpPr txBox="1">
            <a:spLocks/>
          </p:cNvSpPr>
          <p:nvPr/>
        </p:nvSpPr>
        <p:spPr>
          <a:xfrm>
            <a:off x="571730" y="1146093"/>
            <a:ext cx="5447959" cy="537986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900" b="1" u="sng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2300" b="1" u="sng" dirty="0">
                <a:solidFill>
                  <a:srgbClr val="0070C0"/>
                </a:solidFill>
              </a:rPr>
              <a:t>2019</a:t>
            </a:r>
          </a:p>
          <a:p>
            <a:pPr marL="0" indent="0" algn="ctr">
              <a:buNone/>
            </a:pPr>
            <a:endParaRPr lang="en-US" sz="2600" b="1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300" dirty="0">
                <a:solidFill>
                  <a:srgbClr val="0070C0"/>
                </a:solidFill>
              </a:rPr>
              <a:t>      “Shipping Cost by Product Name?“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70C0"/>
                </a:solidFill>
              </a:rPr>
              <a:t>      The chart visualizes the total shipping cost of $34K, broken down by individual product names.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70C0"/>
                </a:solidFill>
              </a:rPr>
              <a:t>      It shows how the total shipping cost branches out to various products, with each product listed alongside its respective shipping cost.</a:t>
            </a:r>
          </a:p>
          <a:p>
            <a:pPr lvl="1"/>
            <a:r>
              <a:rPr lang="en-US" sz="2100" b="1" dirty="0">
                <a:solidFill>
                  <a:srgbClr val="0070C0"/>
                </a:solidFill>
              </a:rPr>
              <a:t>Sports Shoes</a:t>
            </a:r>
            <a:r>
              <a:rPr lang="en-US" sz="2100" dirty="0">
                <a:solidFill>
                  <a:srgbClr val="0070C0"/>
                </a:solidFill>
              </a:rPr>
              <a:t> incur the highest shipping cost at </a:t>
            </a:r>
            <a:r>
              <a:rPr lang="en-US" sz="2100" b="1" dirty="0">
                <a:solidFill>
                  <a:srgbClr val="0070C0"/>
                </a:solidFill>
              </a:rPr>
              <a:t>$1,402</a:t>
            </a:r>
            <a:r>
              <a:rPr lang="en-US" sz="2100" dirty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en-US" sz="2100" b="1" dirty="0">
                <a:solidFill>
                  <a:srgbClr val="0070C0"/>
                </a:solidFill>
              </a:rPr>
              <a:t>Dining Set</a:t>
            </a:r>
            <a:r>
              <a:rPr lang="en-US" sz="2100" dirty="0">
                <a:solidFill>
                  <a:srgbClr val="0070C0"/>
                </a:solidFill>
              </a:rPr>
              <a:t> follows with </a:t>
            </a:r>
            <a:r>
              <a:rPr lang="en-US" sz="2100" b="1" dirty="0">
                <a:solidFill>
                  <a:srgbClr val="0070C0"/>
                </a:solidFill>
              </a:rPr>
              <a:t>$1,393</a:t>
            </a:r>
            <a:r>
              <a:rPr lang="en-US" sz="2100" dirty="0">
                <a:solidFill>
                  <a:srgbClr val="0070C0"/>
                </a:solidFill>
              </a:rPr>
              <a:t> in shipping cost.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70C0"/>
                </a:solidFill>
              </a:rPr>
              <a:t>      The chart details the shipping costs for a comprehensive list of products, descending from highest to lowest. Some other products and their costs include Jacket ($1,382), T-Shirt ($1,379), Camera ($1,351), Curtains ($1,332), and Dress ($1,253), down to Laptop ($807) and Tablet ($650) as the lowest.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70C0"/>
                </a:solidFill>
              </a:rPr>
              <a:t>     This chart is useful for understanding which products contribute most to overall shipping expenses, allowing for potential cost optimization strategies.</a:t>
            </a:r>
          </a:p>
          <a:p>
            <a:pPr marL="0" indent="0"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95A0D-58C2-D559-EAA1-922E2549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80" y="1215804"/>
            <a:ext cx="5675104" cy="52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2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3A10B-7F6E-605F-CFD5-6A0457DC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CAF706-264B-4438-8E92-157C201B05FB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E5412961-7D85-7C46-DD90-F613B8608FA9}"/>
              </a:ext>
            </a:extLst>
          </p:cNvPr>
          <p:cNvSpPr txBox="1">
            <a:spLocks/>
          </p:cNvSpPr>
          <p:nvPr/>
        </p:nvSpPr>
        <p:spPr>
          <a:xfrm>
            <a:off x="571730" y="1146093"/>
            <a:ext cx="5447959" cy="537986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u="sng" dirty="0">
                <a:solidFill>
                  <a:srgbClr val="0070C0"/>
                </a:solidFill>
              </a:rPr>
              <a:t>2019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      "Which are Top products by Orders received?"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70C0"/>
                </a:solidFill>
              </a:rPr>
              <a:t>          This chart displays a series of waffle charts to visualize the percentage of total orders received for various products.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70C0"/>
                </a:solidFill>
              </a:rPr>
              <a:t>          Each product is represented by a 10x10 grid of squares, where each square typically represents 1% of the total, and the filled (orange) squares indicate the product's share of orders.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70C0"/>
                </a:solidFill>
              </a:rPr>
              <a:t>         The chart clearly identifies the top products by order volume:</a:t>
            </a:r>
          </a:p>
          <a:p>
            <a:pPr marL="457200" lvl="1" indent="0">
              <a:buNone/>
            </a:pPr>
            <a:r>
              <a:rPr lang="en-US" sz="1500" dirty="0">
                <a:solidFill>
                  <a:srgbClr val="0070C0"/>
                </a:solidFill>
              </a:rPr>
              <a:t>Sports Shoes account for 28% of orders received.</a:t>
            </a:r>
          </a:p>
          <a:p>
            <a:pPr marL="457200" lvl="1" indent="0">
              <a:buNone/>
            </a:pPr>
            <a:r>
              <a:rPr lang="en-US" sz="1500" dirty="0">
                <a:solidFill>
                  <a:srgbClr val="0070C0"/>
                </a:solidFill>
              </a:rPr>
              <a:t>Virtual Reality Headset is next with 26%.</a:t>
            </a:r>
          </a:p>
          <a:p>
            <a:pPr marL="457200" lvl="1" indent="0">
              <a:buNone/>
            </a:pPr>
            <a:r>
              <a:rPr lang="en-US" sz="1500" dirty="0">
                <a:solidFill>
                  <a:srgbClr val="0070C0"/>
                </a:solidFill>
              </a:rPr>
              <a:t>Formal Shirt and Jeans both represent 25% of orders.</a:t>
            </a:r>
          </a:p>
          <a:p>
            <a:pPr marL="457200" lvl="1" indent="0">
              <a:buNone/>
            </a:pPr>
            <a:r>
              <a:rPr lang="en-US" sz="1500" dirty="0">
                <a:solidFill>
                  <a:srgbClr val="0070C0"/>
                </a:solidFill>
              </a:rPr>
              <a:t>Home Decor has 23%, Sweater has 22%, and Appliance Set has 21%.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6BBE1-A5DA-7BDE-3F33-2BE11667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592" y="1340605"/>
            <a:ext cx="5677392" cy="49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E9AE7-94E5-B35B-34FA-5B7BF832E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9FD344-C217-E4DA-2F20-03A6ABD9AC9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159953"/>
          <a:ext cx="10515600" cy="25603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7434476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300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G" b="1"/>
                        <a:t>KPI Name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b="1"/>
                        <a:t>Why It’s Used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826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🛒 </a:t>
                      </a:r>
                      <a:r>
                        <a:rPr lang="en-SG" b="1"/>
                        <a:t>Gross Sales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/>
                        <a:t>Measure revenue generation effectiveness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903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💰 </a:t>
                      </a:r>
                      <a:r>
                        <a:rPr lang="en-SG" b="1"/>
                        <a:t>Gross Profit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/>
                        <a:t>Understand profitability after costs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502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👥 </a:t>
                      </a:r>
                      <a:r>
                        <a:rPr lang="en-SG" b="1"/>
                        <a:t>Customer Count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Track growth in customer 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480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📦 </a:t>
                      </a:r>
                      <a:r>
                        <a:rPr lang="en-SG" b="1"/>
                        <a:t>Orders Received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/>
                        <a:t>Analyze demand over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79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📈 </a:t>
                      </a:r>
                      <a:r>
                        <a:rPr lang="en-SG" b="1"/>
                        <a:t>Items Sold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/>
                        <a:t>Identify sales volume trends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191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🚚 </a:t>
                      </a:r>
                      <a:r>
                        <a:rPr lang="en-SG" b="1"/>
                        <a:t>Shipping Cost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Evaluate logistics and operational efficiency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83060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1C7E903-B73D-D929-50AB-8594808C19F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467C8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6A3660-D6C9-4CE3-9CF6-052C1DF16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886281"/>
              </p:ext>
            </p:extLst>
          </p:nvPr>
        </p:nvGraphicFramePr>
        <p:xfrm>
          <a:off x="461635" y="1850438"/>
          <a:ext cx="11463349" cy="4079845"/>
        </p:xfrm>
        <a:graphic>
          <a:graphicData uri="http://schemas.openxmlformats.org/drawingml/2006/table">
            <a:tbl>
              <a:tblPr/>
              <a:tblGrid>
                <a:gridCol w="3394793">
                  <a:extLst>
                    <a:ext uri="{9D8B030D-6E8A-4147-A177-3AD203B41FA5}">
                      <a16:colId xmlns:a16="http://schemas.microsoft.com/office/drawing/2014/main" val="4175148986"/>
                    </a:ext>
                  </a:extLst>
                </a:gridCol>
                <a:gridCol w="8068556">
                  <a:extLst>
                    <a:ext uri="{9D8B030D-6E8A-4147-A177-3AD203B41FA5}">
                      <a16:colId xmlns:a16="http://schemas.microsoft.com/office/drawing/2014/main" val="79087639"/>
                    </a:ext>
                  </a:extLst>
                </a:gridCol>
              </a:tblGrid>
              <a:tr h="394896">
                <a:tc>
                  <a:txBody>
                    <a:bodyPr/>
                    <a:lstStyle/>
                    <a:p>
                      <a:pPr algn="l"/>
                      <a:r>
                        <a:rPr lang="en-SG" b="1" dirty="0">
                          <a:solidFill>
                            <a:srgbClr val="0070C0"/>
                          </a:solidFill>
                        </a:rPr>
                        <a:t>KPI Name</a:t>
                      </a:r>
                      <a:endParaRPr lang="en-S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b="1" dirty="0">
                          <a:solidFill>
                            <a:srgbClr val="0070C0"/>
                          </a:solidFill>
                        </a:rPr>
                        <a:t>Description</a:t>
                      </a:r>
                      <a:endParaRPr lang="en-S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8399563"/>
                  </a:ext>
                </a:extLst>
              </a:tr>
              <a:tr h="809756">
                <a:tc>
                  <a:txBody>
                    <a:bodyPr/>
                    <a:lstStyle/>
                    <a:p>
                      <a:r>
                        <a:rPr lang="en-SG" sz="1600" dirty="0">
                          <a:solidFill>
                            <a:srgbClr val="0070C0"/>
                          </a:solidFill>
                        </a:rPr>
                        <a:t>🛒 </a:t>
                      </a:r>
                      <a:r>
                        <a:rPr lang="en-SG" sz="1600" b="1" dirty="0">
                          <a:solidFill>
                            <a:srgbClr val="0070C0"/>
                          </a:solidFill>
                        </a:rPr>
                        <a:t>Gross Sales</a:t>
                      </a:r>
                      <a:endParaRPr lang="en-SG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Gross sales refers to the total amount of money received from all sales of goods or services before any deductions for returns, allowances, or discounts.</a:t>
                      </a:r>
                      <a:endParaRPr lang="en-SG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50234825"/>
                  </a:ext>
                </a:extLst>
              </a:tr>
              <a:tr h="1295609">
                <a:tc>
                  <a:txBody>
                    <a:bodyPr/>
                    <a:lstStyle/>
                    <a:p>
                      <a:r>
                        <a:rPr lang="en-SG" sz="1600" dirty="0">
                          <a:solidFill>
                            <a:srgbClr val="0070C0"/>
                          </a:solidFill>
                        </a:rPr>
                        <a:t>💰 </a:t>
                      </a:r>
                      <a:r>
                        <a:rPr lang="en-SG" sz="1600" b="1" dirty="0">
                          <a:solidFill>
                            <a:srgbClr val="0070C0"/>
                          </a:solidFill>
                        </a:rPr>
                        <a:t>Gross Profit</a:t>
                      </a:r>
                      <a:endParaRPr lang="en-SG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Gross profit is the revenue remaining after subtracting the cost of goods sold (COGS) , tax, discount from gross sales, indicating the profitability of a company's core operations before considering operating expenses.</a:t>
                      </a:r>
                      <a:endParaRPr lang="en-SG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06513591"/>
                  </a:ext>
                </a:extLst>
              </a:tr>
              <a:tr h="394896"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rgbClr val="0070C0"/>
                          </a:solidFill>
                        </a:rPr>
                        <a:t>👥 </a:t>
                      </a:r>
                      <a:r>
                        <a:rPr lang="en-SG" sz="1600" b="1">
                          <a:solidFill>
                            <a:srgbClr val="0070C0"/>
                          </a:solidFill>
                        </a:rPr>
                        <a:t>Customer Count</a:t>
                      </a:r>
                      <a:endParaRPr lang="en-SG" sz="160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To track growth in customer 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67114564"/>
                  </a:ext>
                </a:extLst>
              </a:tr>
              <a:tr h="394896"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rgbClr val="0070C0"/>
                          </a:solidFill>
                        </a:rPr>
                        <a:t>📦 </a:t>
                      </a:r>
                      <a:r>
                        <a:rPr lang="en-SG" sz="1600" b="1">
                          <a:solidFill>
                            <a:srgbClr val="0070C0"/>
                          </a:solidFill>
                        </a:rPr>
                        <a:t>Orders Received</a:t>
                      </a:r>
                      <a:endParaRPr lang="en-SG" sz="160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>
                          <a:solidFill>
                            <a:srgbClr val="0070C0"/>
                          </a:solidFill>
                        </a:rPr>
                        <a:t>To Analyse demand over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79106548"/>
                  </a:ext>
                </a:extLst>
              </a:tr>
              <a:tr h="394896"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rgbClr val="0070C0"/>
                          </a:solidFill>
                        </a:rPr>
                        <a:t>📈 </a:t>
                      </a:r>
                      <a:r>
                        <a:rPr lang="en-SG" sz="1600" b="1">
                          <a:solidFill>
                            <a:srgbClr val="0070C0"/>
                          </a:solidFill>
                        </a:rPr>
                        <a:t>Items Sold</a:t>
                      </a:r>
                      <a:endParaRPr lang="en-SG" sz="160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>
                          <a:solidFill>
                            <a:srgbClr val="0070C0"/>
                          </a:solidFill>
                        </a:rPr>
                        <a:t>To identify sales volume trends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89002479"/>
                  </a:ext>
                </a:extLst>
              </a:tr>
              <a:tr h="394896"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rgbClr val="0070C0"/>
                          </a:solidFill>
                        </a:rPr>
                        <a:t>🚚 </a:t>
                      </a:r>
                      <a:r>
                        <a:rPr lang="en-SG" sz="1600" b="1">
                          <a:solidFill>
                            <a:srgbClr val="0070C0"/>
                          </a:solidFill>
                        </a:rPr>
                        <a:t>Shipping Cost</a:t>
                      </a:r>
                      <a:endParaRPr lang="en-SG" sz="160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To evaluate logistics and operational efficiency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E6F2FF"/>
                        </a:gs>
                        <a:gs pos="86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7196608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883E90F-3FCE-2A44-7A02-2A93160CE691}"/>
              </a:ext>
            </a:extLst>
          </p:cNvPr>
          <p:cNvSpPr/>
          <p:nvPr/>
        </p:nvSpPr>
        <p:spPr>
          <a:xfrm>
            <a:off x="461639" y="1133554"/>
            <a:ext cx="11463346" cy="602948"/>
          </a:xfrm>
          <a:prstGeom prst="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dirty="0">
                <a:solidFill>
                  <a:srgbClr val="0070C0"/>
                </a:solidFill>
              </a:rPr>
              <a:t>Key Performance Indicator (KPI) chart </a:t>
            </a:r>
            <a:r>
              <a:rPr lang="en-US" sz="1600" dirty="0">
                <a:solidFill>
                  <a:srgbClr val="0070C0"/>
                </a:solidFill>
              </a:rPr>
              <a:t>visualizes data against a target or goal, allowing users to quickly assess progress and identify areas needing attention.</a:t>
            </a:r>
            <a:endParaRPr lang="en-SG" sz="1600" dirty="0">
              <a:solidFill>
                <a:srgbClr val="0070C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6E4192-50FB-C464-18FA-CD85516DB8F5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</p:spTree>
    <p:extLst>
      <p:ext uri="{BB962C8B-B14F-4D97-AF65-F5344CB8AC3E}">
        <p14:creationId xmlns:p14="http://schemas.microsoft.com/office/powerpoint/2010/main" val="186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5159-325B-8ABC-A7EA-0884C1D0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A1E1D3-47BE-20B0-3CA9-CC91E48824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159953"/>
          <a:ext cx="10515600" cy="25603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7434476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300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G" b="1"/>
                        <a:t>KPI Name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b="1"/>
                        <a:t>Why It’s Used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826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🛒 </a:t>
                      </a:r>
                      <a:r>
                        <a:rPr lang="en-SG" b="1"/>
                        <a:t>Gross Sales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/>
                        <a:t>Measure revenue generation effectiveness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903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💰 </a:t>
                      </a:r>
                      <a:r>
                        <a:rPr lang="en-SG" b="1"/>
                        <a:t>Gross Profit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/>
                        <a:t>Understand profitability after costs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502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👥 </a:t>
                      </a:r>
                      <a:r>
                        <a:rPr lang="en-SG" b="1"/>
                        <a:t>Customer Count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Track growth in customer 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480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📦 </a:t>
                      </a:r>
                      <a:r>
                        <a:rPr lang="en-SG" b="1"/>
                        <a:t>Orders Received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/>
                        <a:t>Analyze demand over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79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📈 </a:t>
                      </a:r>
                      <a:r>
                        <a:rPr lang="en-SG" b="1"/>
                        <a:t>Items Sold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/>
                        <a:t>Identify sales volume trends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191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/>
                        <a:t>🚚 </a:t>
                      </a:r>
                      <a:r>
                        <a:rPr lang="en-SG" b="1"/>
                        <a:t>Shipping Cost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Evaluate logistics and operational efficiency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83060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9E60CB1-8AD5-E685-3D3C-7FBFCAA0D929}"/>
              </a:ext>
            </a:extLst>
          </p:cNvPr>
          <p:cNvSpPr/>
          <p:nvPr/>
        </p:nvSpPr>
        <p:spPr>
          <a:xfrm>
            <a:off x="0" y="0"/>
            <a:ext cx="12191999" cy="6751468"/>
          </a:xfrm>
          <a:prstGeom prst="rect">
            <a:avLst/>
          </a:prstGeom>
          <a:gradFill>
            <a:gsLst>
              <a:gs pos="0">
                <a:srgbClr val="467C8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2882A-5B9E-F199-E390-EF5F527857B9}"/>
              </a:ext>
            </a:extLst>
          </p:cNvPr>
          <p:cNvSpPr/>
          <p:nvPr/>
        </p:nvSpPr>
        <p:spPr>
          <a:xfrm>
            <a:off x="461639" y="1133553"/>
            <a:ext cx="11463346" cy="1413163"/>
          </a:xfrm>
          <a:prstGeom prst="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fontAlgn="ctr"/>
            <a:endParaRPr lang="en-US" sz="1600" b="1" u="sng" dirty="0">
              <a:solidFill>
                <a:srgbClr val="0070C0"/>
              </a:solidFill>
            </a:endParaRPr>
          </a:p>
          <a:p>
            <a:pPr fontAlgn="ctr"/>
            <a:r>
              <a:rPr lang="en-US" sz="1600" b="1" u="sng" dirty="0">
                <a:solidFill>
                  <a:srgbClr val="0070C0"/>
                </a:solidFill>
              </a:rPr>
              <a:t>Area chart </a:t>
            </a:r>
            <a:r>
              <a:rPr lang="en-US" sz="1600" dirty="0">
                <a:solidFill>
                  <a:srgbClr val="0070C0"/>
                </a:solidFill>
              </a:rPr>
              <a:t>emphasizes the total value and change over time. It is typically used for data that represents a trend, like profit over time. 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                        </a:t>
            </a:r>
            <a:r>
              <a:rPr lang="en-US" sz="1600" dirty="0">
                <a:solidFill>
                  <a:srgbClr val="0070C0"/>
                </a:solidFill>
              </a:rPr>
              <a:t>A line chart with the area under the line shaded, highlighting the magnitude of change. </a:t>
            </a:r>
          </a:p>
          <a:p>
            <a:r>
              <a:rPr lang="en-US" dirty="0">
                <a:solidFill>
                  <a:srgbClr val="0070C0"/>
                </a:solidFill>
              </a:rPr>
              <a:t>   </a:t>
            </a:r>
          </a:p>
          <a:p>
            <a:r>
              <a:rPr lang="en-US" sz="1500" dirty="0">
                <a:solidFill>
                  <a:srgbClr val="0070C0"/>
                </a:solidFill>
              </a:rPr>
              <a:t>Gross Sales   - To </a:t>
            </a:r>
            <a:r>
              <a:rPr lang="en-SG" sz="1500" dirty="0">
                <a:solidFill>
                  <a:srgbClr val="0070C0"/>
                </a:solidFill>
              </a:rPr>
              <a:t>visualize</a:t>
            </a:r>
            <a:r>
              <a:rPr lang="en-US" sz="1500" dirty="0">
                <a:solidFill>
                  <a:srgbClr val="0070C0"/>
                </a:solidFill>
              </a:rPr>
              <a:t> the sales over time  (from Overview page)</a:t>
            </a:r>
          </a:p>
          <a:p>
            <a:r>
              <a:rPr lang="en-US" sz="1500" dirty="0">
                <a:solidFill>
                  <a:srgbClr val="0070C0"/>
                </a:solidFill>
              </a:rPr>
              <a:t>Gross Profit  - To </a:t>
            </a:r>
            <a:r>
              <a:rPr lang="en-SG" sz="1500" dirty="0">
                <a:solidFill>
                  <a:srgbClr val="0070C0"/>
                </a:solidFill>
              </a:rPr>
              <a:t>visualize</a:t>
            </a:r>
            <a:r>
              <a:rPr lang="en-US" sz="1500" dirty="0">
                <a:solidFill>
                  <a:srgbClr val="0070C0"/>
                </a:solidFill>
              </a:rPr>
              <a:t> the profit over time (from Overview page)</a:t>
            </a:r>
          </a:p>
          <a:p>
            <a:endParaRPr lang="en-US" sz="1300" dirty="0">
              <a:solidFill>
                <a:srgbClr val="0070C0"/>
              </a:solidFill>
            </a:endParaRPr>
          </a:p>
          <a:p>
            <a:endParaRPr lang="en-US" sz="1300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18CD8-50A7-C875-AB88-42AD01C27B12}"/>
              </a:ext>
            </a:extLst>
          </p:cNvPr>
          <p:cNvSpPr/>
          <p:nvPr/>
        </p:nvSpPr>
        <p:spPr>
          <a:xfrm>
            <a:off x="461639" y="2546716"/>
            <a:ext cx="11463346" cy="2380390"/>
          </a:xfrm>
          <a:prstGeom prst="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fontAlgn="ctr"/>
            <a:endParaRPr lang="en-US" sz="1600" b="1" u="sng" dirty="0">
              <a:solidFill>
                <a:srgbClr val="0070C0"/>
              </a:solidFill>
            </a:endParaRPr>
          </a:p>
          <a:p>
            <a:pPr fontAlgn="ctr"/>
            <a:endParaRPr lang="en-US" sz="1600" b="1" u="sng" dirty="0">
              <a:solidFill>
                <a:srgbClr val="0070C0"/>
              </a:solidFill>
            </a:endParaRPr>
          </a:p>
          <a:p>
            <a:pPr fontAlgn="ctr"/>
            <a:endParaRPr lang="en-US" sz="1600" b="1" u="sng" dirty="0">
              <a:solidFill>
                <a:srgbClr val="0070C0"/>
              </a:solidFill>
            </a:endParaRPr>
          </a:p>
          <a:p>
            <a:pPr fontAlgn="ctr"/>
            <a:r>
              <a:rPr lang="en-US" sz="1700" b="1" u="sng" dirty="0">
                <a:solidFill>
                  <a:srgbClr val="0070C0"/>
                </a:solidFill>
              </a:rPr>
              <a:t>Line chart</a:t>
            </a:r>
            <a:r>
              <a:rPr lang="en-US" sz="1700" b="1" dirty="0">
                <a:solidFill>
                  <a:srgbClr val="0070C0"/>
                </a:solidFill>
              </a:rPr>
              <a:t>  </a:t>
            </a:r>
            <a:r>
              <a:rPr lang="en-US" sz="1700" dirty="0">
                <a:solidFill>
                  <a:srgbClr val="0070C0"/>
                </a:solidFill>
              </a:rPr>
              <a:t>line chart displays data points connected by lines, primarily used to show trends and changes over time. A line chart is a series of data points that are represented by dots and connected by straight lines. A line chart can have one or many lines.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Sales Trend - To </a:t>
            </a:r>
            <a:r>
              <a:rPr lang="en-SG" sz="1600" dirty="0">
                <a:solidFill>
                  <a:srgbClr val="0070C0"/>
                </a:solidFill>
              </a:rPr>
              <a:t>visualize</a:t>
            </a:r>
            <a:r>
              <a:rPr lang="en-US" sz="1600" dirty="0">
                <a:solidFill>
                  <a:srgbClr val="0070C0"/>
                </a:solidFill>
              </a:rPr>
              <a:t> the sales over time on monthly basis  (from Sales 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Profit Trend  - To </a:t>
            </a:r>
            <a:r>
              <a:rPr lang="en-SG" sz="1600" dirty="0">
                <a:solidFill>
                  <a:srgbClr val="0070C0"/>
                </a:solidFill>
              </a:rPr>
              <a:t>visualize</a:t>
            </a:r>
            <a:r>
              <a:rPr lang="en-US" sz="1600" dirty="0">
                <a:solidFill>
                  <a:srgbClr val="0070C0"/>
                </a:solidFill>
              </a:rPr>
              <a:t> the profit over time on monthly basis (from Profit 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Profit affecting Orders – To </a:t>
            </a:r>
            <a:r>
              <a:rPr lang="en-SG" sz="1600" dirty="0">
                <a:solidFill>
                  <a:srgbClr val="0070C0"/>
                </a:solidFill>
              </a:rPr>
              <a:t>visualize</a:t>
            </a:r>
            <a:r>
              <a:rPr lang="en-US" sz="1600" dirty="0">
                <a:solidFill>
                  <a:srgbClr val="0070C0"/>
                </a:solidFill>
              </a:rPr>
              <a:t>  the profit and order count on monthly basis (from Order 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Shipment count – To </a:t>
            </a:r>
            <a:r>
              <a:rPr lang="en-SG" sz="1600" dirty="0">
                <a:solidFill>
                  <a:srgbClr val="0070C0"/>
                </a:solidFill>
              </a:rPr>
              <a:t>visualize</a:t>
            </a:r>
            <a:r>
              <a:rPr lang="en-US" sz="1600" dirty="0">
                <a:solidFill>
                  <a:srgbClr val="0070C0"/>
                </a:solidFill>
              </a:rPr>
              <a:t>  the shipment count based on shipment date on monthly basis (from Shipping 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Shipping cost – To </a:t>
            </a:r>
            <a:r>
              <a:rPr lang="en-SG" sz="1600" dirty="0">
                <a:solidFill>
                  <a:srgbClr val="0070C0"/>
                </a:solidFill>
              </a:rPr>
              <a:t>visualize</a:t>
            </a:r>
            <a:r>
              <a:rPr lang="en-US" sz="1600" dirty="0">
                <a:solidFill>
                  <a:srgbClr val="0070C0"/>
                </a:solidFill>
              </a:rPr>
              <a:t>  the shipment cost based on shipment date on monthly basis (from Shipping page)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300" dirty="0">
              <a:solidFill>
                <a:srgbClr val="0070C0"/>
              </a:solidFill>
            </a:endParaRPr>
          </a:p>
          <a:p>
            <a:endParaRPr lang="en-US" sz="13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75B1C7-D024-F893-7021-2071210C84D8}"/>
              </a:ext>
            </a:extLst>
          </p:cNvPr>
          <p:cNvSpPr/>
          <p:nvPr/>
        </p:nvSpPr>
        <p:spPr>
          <a:xfrm>
            <a:off x="461639" y="4927106"/>
            <a:ext cx="11463346" cy="1352659"/>
          </a:xfrm>
          <a:prstGeom prst="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fontAlgn="ctr"/>
            <a:endParaRPr lang="en-US" sz="1500" b="1" u="sng" dirty="0">
              <a:solidFill>
                <a:srgbClr val="0070C0"/>
              </a:solidFill>
            </a:endParaRPr>
          </a:p>
          <a:p>
            <a:pPr fontAlgn="ctr"/>
            <a:r>
              <a:rPr lang="en-US" sz="1600" b="1" u="sng" dirty="0">
                <a:solidFill>
                  <a:srgbClr val="0070C0"/>
                </a:solidFill>
              </a:rPr>
              <a:t>Decomposition chart</a:t>
            </a:r>
            <a:r>
              <a:rPr lang="en-US" sz="1600" b="1" dirty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is an interactive, hierarchical visual used to break down a metric (like sales, profit, or cost) across multiple dimensions. It helps users drill down step-by-step to understand what drives a key value.    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</a:t>
            </a:r>
          </a:p>
          <a:p>
            <a:r>
              <a:rPr lang="en-US" sz="1500" dirty="0">
                <a:solidFill>
                  <a:srgbClr val="0070C0"/>
                </a:solidFill>
              </a:rPr>
              <a:t>Top sold products - To </a:t>
            </a:r>
            <a:r>
              <a:rPr lang="en-SG" sz="1500" dirty="0">
                <a:solidFill>
                  <a:srgbClr val="0070C0"/>
                </a:solidFill>
              </a:rPr>
              <a:t>visualize</a:t>
            </a:r>
            <a:r>
              <a:rPr lang="en-US" sz="1500" dirty="0">
                <a:solidFill>
                  <a:srgbClr val="0070C0"/>
                </a:solidFill>
              </a:rPr>
              <a:t> and drill down the total sales amount by each product. (from Sales page)</a:t>
            </a:r>
          </a:p>
          <a:p>
            <a:endParaRPr lang="en-US" sz="1300" dirty="0">
              <a:solidFill>
                <a:srgbClr val="0070C0"/>
              </a:solidFill>
            </a:endParaRPr>
          </a:p>
          <a:p>
            <a:endParaRPr lang="en-US" sz="1300" dirty="0">
              <a:solidFill>
                <a:srgbClr val="0070C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B8C4A8-7A78-33B6-2603-57BBCA1A0E38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</p:spTree>
    <p:extLst>
      <p:ext uri="{BB962C8B-B14F-4D97-AF65-F5344CB8AC3E}">
        <p14:creationId xmlns:p14="http://schemas.microsoft.com/office/powerpoint/2010/main" val="272707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02734-F77D-5EB8-EF8E-82D85A2A1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BE26A1FB-03B4-E68A-C604-98299BB78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88310"/>
            <a:ext cx="6906828" cy="6345656"/>
          </a:xfrm>
          <a:effectLst>
            <a:glow rad="127000">
              <a:schemeClr val="bg1"/>
            </a:glo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7D1265-2CA6-B202-133E-8B518F2FD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08" y="193367"/>
            <a:ext cx="4561034" cy="634059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97145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5AADE4-074E-7758-7F95-3AB93F58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F920DA-DA8F-9816-B9D1-1A35718FA152}"/>
              </a:ext>
            </a:extLst>
          </p:cNvPr>
          <p:cNvSpPr/>
          <p:nvPr/>
        </p:nvSpPr>
        <p:spPr>
          <a:xfrm>
            <a:off x="461639" y="1346924"/>
            <a:ext cx="11463346" cy="1347041"/>
          </a:xfrm>
          <a:prstGeom prst="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fontAlgn="ctr"/>
            <a:endParaRPr lang="en-US" sz="1500" b="1" u="sng" dirty="0">
              <a:solidFill>
                <a:srgbClr val="0070C0"/>
              </a:solidFill>
            </a:endParaRPr>
          </a:p>
          <a:p>
            <a:pPr fontAlgn="ctr"/>
            <a:r>
              <a:rPr lang="en-US" sz="1600" b="1" u="sng" dirty="0">
                <a:solidFill>
                  <a:srgbClr val="0070C0"/>
                </a:solidFill>
              </a:rPr>
              <a:t>Donut chart</a:t>
            </a:r>
            <a:r>
              <a:rPr lang="en-US" sz="1600" b="1" dirty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is used to show the proportions of categorical data, with the size of each piece representing the proportion of each category. 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</a:t>
            </a:r>
          </a:p>
          <a:p>
            <a:r>
              <a:rPr lang="en-US" sz="1500" dirty="0">
                <a:solidFill>
                  <a:srgbClr val="0070C0"/>
                </a:solidFill>
              </a:rPr>
              <a:t>To find most profitable product (with filters) -    To </a:t>
            </a:r>
            <a:r>
              <a:rPr lang="en-SG" sz="1500" dirty="0">
                <a:solidFill>
                  <a:srgbClr val="0070C0"/>
                </a:solidFill>
              </a:rPr>
              <a:t>visualize</a:t>
            </a:r>
            <a:r>
              <a:rPr lang="en-US" sz="1500" dirty="0">
                <a:solidFill>
                  <a:srgbClr val="0070C0"/>
                </a:solidFill>
              </a:rPr>
              <a:t> the profit amount for each product and their proportion. (from Overview page)</a:t>
            </a:r>
          </a:p>
          <a:p>
            <a:endParaRPr lang="en-US" sz="1300" dirty="0">
              <a:solidFill>
                <a:srgbClr val="0070C0"/>
              </a:solidFill>
            </a:endParaRPr>
          </a:p>
          <a:p>
            <a:endParaRPr lang="en-US" sz="1300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3BA28E-64D1-42A5-D1F1-4428D75FDC9D}"/>
              </a:ext>
            </a:extLst>
          </p:cNvPr>
          <p:cNvSpPr/>
          <p:nvPr/>
        </p:nvSpPr>
        <p:spPr>
          <a:xfrm>
            <a:off x="461639" y="2693965"/>
            <a:ext cx="11463346" cy="1425874"/>
          </a:xfrm>
          <a:prstGeom prst="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fontAlgn="ctr"/>
            <a:endParaRPr lang="en-US" sz="1500" b="1" u="sng" dirty="0">
              <a:solidFill>
                <a:srgbClr val="0070C0"/>
              </a:solidFill>
            </a:endParaRPr>
          </a:p>
          <a:p>
            <a:pPr fontAlgn="ctr"/>
            <a:r>
              <a:rPr lang="en-US" sz="1600" b="1" u="sng" dirty="0">
                <a:solidFill>
                  <a:srgbClr val="0070C0"/>
                </a:solidFill>
              </a:rPr>
              <a:t>Clustered column chart</a:t>
            </a:r>
            <a:r>
              <a:rPr lang="en-US" sz="1600" b="1" dirty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is used to display and compare discrete values of multiple items across different categories, showing the values side-by-side within each category. 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</a:t>
            </a:r>
          </a:p>
          <a:p>
            <a:r>
              <a:rPr lang="en-US" sz="1500" dirty="0">
                <a:solidFill>
                  <a:srgbClr val="0070C0"/>
                </a:solidFill>
              </a:rPr>
              <a:t>Best month for receiving orders - To </a:t>
            </a:r>
            <a:r>
              <a:rPr lang="en-SG" sz="1500" dirty="0">
                <a:solidFill>
                  <a:srgbClr val="0070C0"/>
                </a:solidFill>
              </a:rPr>
              <a:t>visualize</a:t>
            </a:r>
            <a:r>
              <a:rPr lang="en-US" sz="1500" dirty="0">
                <a:solidFill>
                  <a:srgbClr val="0070C0"/>
                </a:solidFill>
              </a:rPr>
              <a:t> the order count based on order date (from Overview page)</a:t>
            </a:r>
          </a:p>
          <a:p>
            <a:endParaRPr lang="en-US" sz="1300" dirty="0">
              <a:solidFill>
                <a:srgbClr val="0070C0"/>
              </a:solidFill>
            </a:endParaRPr>
          </a:p>
          <a:p>
            <a:endParaRPr lang="en-US" sz="1300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A7FFE-7117-195E-E2BD-9270B8CB2981}"/>
              </a:ext>
            </a:extLst>
          </p:cNvPr>
          <p:cNvSpPr/>
          <p:nvPr/>
        </p:nvSpPr>
        <p:spPr>
          <a:xfrm>
            <a:off x="461639" y="4119839"/>
            <a:ext cx="11463346" cy="2469887"/>
          </a:xfrm>
          <a:prstGeom prst="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fontAlgn="ctr"/>
            <a:endParaRPr lang="en-US" sz="1500" b="1" u="sng" dirty="0">
              <a:solidFill>
                <a:srgbClr val="0070C0"/>
              </a:solidFill>
            </a:endParaRPr>
          </a:p>
          <a:p>
            <a:pPr fontAlgn="ctr"/>
            <a:endParaRPr lang="en-US" sz="1900" b="1" u="sng" dirty="0">
              <a:solidFill>
                <a:srgbClr val="0070C0"/>
              </a:solidFill>
            </a:endParaRPr>
          </a:p>
          <a:p>
            <a:pPr fontAlgn="ctr"/>
            <a:endParaRPr lang="en-US" sz="1600" b="1" u="sng" dirty="0">
              <a:solidFill>
                <a:srgbClr val="0070C0"/>
              </a:solidFill>
            </a:endParaRPr>
          </a:p>
          <a:p>
            <a:pPr fontAlgn="ctr"/>
            <a:r>
              <a:rPr lang="en-US" sz="1700" b="1" u="sng" dirty="0">
                <a:solidFill>
                  <a:srgbClr val="0070C0"/>
                </a:solidFill>
              </a:rPr>
              <a:t>Clustered bar chart</a:t>
            </a:r>
            <a:r>
              <a:rPr lang="en-US" sz="1700" b="1" dirty="0">
                <a:solidFill>
                  <a:srgbClr val="0070C0"/>
                </a:solidFill>
              </a:rPr>
              <a:t>  </a:t>
            </a:r>
            <a:r>
              <a:rPr lang="en-US" sz="1700" dirty="0">
                <a:solidFill>
                  <a:srgbClr val="0070C0"/>
                </a:solidFill>
              </a:rPr>
              <a:t>is used to display and compare discrete values of multiple items across different categories, showing the values side-by-side within each category. 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Which country has most profit  - To </a:t>
            </a:r>
            <a:r>
              <a:rPr lang="en-SG" sz="1600" dirty="0">
                <a:solidFill>
                  <a:srgbClr val="0070C0"/>
                </a:solidFill>
              </a:rPr>
              <a:t>visualize</a:t>
            </a:r>
            <a:r>
              <a:rPr lang="en-US" sz="1600" dirty="0">
                <a:solidFill>
                  <a:srgbClr val="0070C0"/>
                </a:solidFill>
              </a:rPr>
              <a:t> the gross profit by country. The colors for bar are displayed as gradient. Low profit value with light color and the highest profit value with dark color. (from Orders page)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Which customer has ordered most  - To </a:t>
            </a:r>
            <a:r>
              <a:rPr lang="en-SG" sz="1600" dirty="0">
                <a:solidFill>
                  <a:srgbClr val="0070C0"/>
                </a:solidFill>
              </a:rPr>
              <a:t>visualize</a:t>
            </a:r>
            <a:r>
              <a:rPr lang="en-US" sz="1600" dirty="0">
                <a:solidFill>
                  <a:srgbClr val="0070C0"/>
                </a:solidFill>
              </a:rPr>
              <a:t> the most ordered customer name. 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endParaRPr lang="en-US" sz="1400" dirty="0">
              <a:solidFill>
                <a:srgbClr val="0070C0"/>
              </a:solidFill>
            </a:endParaRPr>
          </a:p>
          <a:p>
            <a:endParaRPr lang="en-US" sz="1400" dirty="0">
              <a:solidFill>
                <a:srgbClr val="0070C0"/>
              </a:solidFill>
            </a:endParaRPr>
          </a:p>
          <a:p>
            <a:endParaRPr lang="en-US" sz="1300" dirty="0">
              <a:solidFill>
                <a:srgbClr val="0070C0"/>
              </a:solidFill>
            </a:endParaRPr>
          </a:p>
          <a:p>
            <a:endParaRPr lang="en-US" sz="1300" dirty="0">
              <a:solidFill>
                <a:srgbClr val="0070C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860028-706D-E365-1173-F79FFB2D9EAE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</p:spTree>
    <p:extLst>
      <p:ext uri="{BB962C8B-B14F-4D97-AF65-F5344CB8AC3E}">
        <p14:creationId xmlns:p14="http://schemas.microsoft.com/office/powerpoint/2010/main" val="60874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9886-B70B-2B0D-6830-C62B761F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BE6B69-37ED-7DE0-69D3-E2D925D90C23}"/>
              </a:ext>
            </a:extLst>
          </p:cNvPr>
          <p:cNvSpPr/>
          <p:nvPr/>
        </p:nvSpPr>
        <p:spPr>
          <a:xfrm>
            <a:off x="0" y="0"/>
            <a:ext cx="12191999" cy="6751468"/>
          </a:xfrm>
          <a:prstGeom prst="rect">
            <a:avLst/>
          </a:prstGeom>
          <a:gradFill>
            <a:gsLst>
              <a:gs pos="0">
                <a:srgbClr val="467C8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96C75-DC81-527F-E137-7A5F3E681749}"/>
              </a:ext>
            </a:extLst>
          </p:cNvPr>
          <p:cNvSpPr/>
          <p:nvPr/>
        </p:nvSpPr>
        <p:spPr>
          <a:xfrm>
            <a:off x="461639" y="1435708"/>
            <a:ext cx="11463346" cy="2102043"/>
          </a:xfrm>
          <a:prstGeom prst="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fontAlgn="ctr"/>
            <a:endParaRPr lang="en-US" sz="1500" b="1" u="sng" dirty="0">
              <a:solidFill>
                <a:srgbClr val="0070C0"/>
              </a:solidFill>
            </a:endParaRPr>
          </a:p>
          <a:p>
            <a:pPr fontAlgn="ctr"/>
            <a:r>
              <a:rPr lang="en-US" sz="1600" b="1" u="sng" dirty="0">
                <a:solidFill>
                  <a:srgbClr val="0070C0"/>
                </a:solidFill>
              </a:rPr>
              <a:t>Python visual chart</a:t>
            </a:r>
            <a:r>
              <a:rPr lang="en-US" sz="1600" b="1" dirty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is used to create </a:t>
            </a:r>
            <a:r>
              <a:rPr lang="en-US" sz="1600" b="1" dirty="0">
                <a:solidFill>
                  <a:srgbClr val="0070C0"/>
                </a:solidFill>
              </a:rPr>
              <a:t>advanced, customized, or statistical visualizations</a:t>
            </a:r>
            <a:r>
              <a:rPr lang="en-US" sz="1600" dirty="0">
                <a:solidFill>
                  <a:srgbClr val="0070C0"/>
                </a:solidFill>
              </a:rPr>
              <a:t> that go beyond Power BI's built-in visuals, leveraging Python libraries like Matplotlib, Seaborn, or Plotly for deeper insights. 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</a:t>
            </a:r>
          </a:p>
          <a:p>
            <a:r>
              <a:rPr lang="en-US" sz="1500" dirty="0">
                <a:solidFill>
                  <a:srgbClr val="0070C0"/>
                </a:solidFill>
              </a:rPr>
              <a:t>Gross sales by country -    To </a:t>
            </a:r>
            <a:r>
              <a:rPr lang="en-SG" sz="1500" dirty="0">
                <a:solidFill>
                  <a:srgbClr val="0070C0"/>
                </a:solidFill>
              </a:rPr>
              <a:t>visualize</a:t>
            </a:r>
            <a:r>
              <a:rPr lang="en-US" sz="1500" dirty="0">
                <a:solidFill>
                  <a:srgbClr val="0070C0"/>
                </a:solidFill>
              </a:rPr>
              <a:t> the total sales amount by country in spiral order. This view will give detailed information on how far our sales is from other country values. Each spiral was assigned a value automatically and we can understand clearly on how far our sales amount are from 0 or mid value. (from Sales page)</a:t>
            </a:r>
          </a:p>
          <a:p>
            <a:endParaRPr lang="en-US" sz="1300" dirty="0">
              <a:solidFill>
                <a:srgbClr val="0070C0"/>
              </a:solidFill>
            </a:endParaRPr>
          </a:p>
          <a:p>
            <a:endParaRPr lang="en-US" sz="13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534735-5B66-4B68-54DE-41BE19716D1C}"/>
              </a:ext>
            </a:extLst>
          </p:cNvPr>
          <p:cNvSpPr/>
          <p:nvPr/>
        </p:nvSpPr>
        <p:spPr>
          <a:xfrm>
            <a:off x="461639" y="3537751"/>
            <a:ext cx="11463346" cy="2303755"/>
          </a:xfrm>
          <a:prstGeom prst="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fontAlgn="ctr"/>
            <a:endParaRPr lang="en-US" sz="1500" b="1" u="sng" dirty="0">
              <a:solidFill>
                <a:srgbClr val="0070C0"/>
              </a:solidFill>
            </a:endParaRPr>
          </a:p>
          <a:p>
            <a:pPr fontAlgn="ctr"/>
            <a:r>
              <a:rPr lang="en-US" sz="1600" b="1" u="sng" dirty="0">
                <a:solidFill>
                  <a:srgbClr val="0070C0"/>
                </a:solidFill>
              </a:rPr>
              <a:t>Matrix chart</a:t>
            </a:r>
            <a:r>
              <a:rPr lang="en-US" sz="1600" b="1" dirty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is used to handle multiple dimensions (more than just rows and columns) and allows for hierarchical drill-down and up, making it suitable for analyzing complex data. </a:t>
            </a:r>
          </a:p>
          <a:p>
            <a:pPr fontAlgn="ctr"/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sz="1500" dirty="0">
                <a:solidFill>
                  <a:srgbClr val="0070C0"/>
                </a:solidFill>
              </a:rPr>
              <a:t>Top sales by country and by product -    To </a:t>
            </a:r>
            <a:r>
              <a:rPr lang="en-SG" sz="1500" dirty="0">
                <a:solidFill>
                  <a:srgbClr val="0070C0"/>
                </a:solidFill>
              </a:rPr>
              <a:t>visualize</a:t>
            </a:r>
            <a:r>
              <a:rPr lang="en-US" sz="1500" dirty="0">
                <a:solidFill>
                  <a:srgbClr val="0070C0"/>
                </a:solidFill>
              </a:rPr>
              <a:t> the gross sales of each product  and by each country. (from Sales page)</a:t>
            </a:r>
          </a:p>
          <a:p>
            <a:r>
              <a:rPr lang="en-US" sz="1500" dirty="0">
                <a:solidFill>
                  <a:srgbClr val="0070C0"/>
                </a:solidFill>
              </a:rPr>
              <a:t>Top profit by country and by product -    To </a:t>
            </a:r>
            <a:r>
              <a:rPr lang="en-SG" sz="1500" dirty="0">
                <a:solidFill>
                  <a:srgbClr val="0070C0"/>
                </a:solidFill>
              </a:rPr>
              <a:t>visualize</a:t>
            </a:r>
            <a:r>
              <a:rPr lang="en-US" sz="1500" dirty="0">
                <a:solidFill>
                  <a:srgbClr val="0070C0"/>
                </a:solidFill>
              </a:rPr>
              <a:t> the gross profit of each product  and by each country. (from Profit page)</a:t>
            </a:r>
          </a:p>
          <a:p>
            <a:endParaRPr lang="en-US" sz="1300" dirty="0">
              <a:solidFill>
                <a:srgbClr val="0070C0"/>
              </a:solidFill>
            </a:endParaRPr>
          </a:p>
          <a:p>
            <a:endParaRPr lang="en-US" sz="1300" dirty="0">
              <a:solidFill>
                <a:srgbClr val="0070C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4C7429-EC7D-E7DA-00FE-A7D83635C496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</p:spTree>
    <p:extLst>
      <p:ext uri="{BB962C8B-B14F-4D97-AF65-F5344CB8AC3E}">
        <p14:creationId xmlns:p14="http://schemas.microsoft.com/office/powerpoint/2010/main" val="3724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86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9B55D-253F-E363-CC6D-1AF00DE51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34C3-5358-2FBD-69C6-12BA6D4B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532"/>
            <a:ext cx="12192000" cy="66671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accent1"/>
            </a:glow>
          </a:effectLst>
        </p:spPr>
        <p:txBody>
          <a:bodyPr/>
          <a:lstStyle/>
          <a:p>
            <a:pPr marL="0" indent="0">
              <a:buNone/>
            </a:pPr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6A8C09-9BB8-3E29-BE31-EFCB93BDEB31}"/>
              </a:ext>
            </a:extLst>
          </p:cNvPr>
          <p:cNvSpPr/>
          <p:nvPr/>
        </p:nvSpPr>
        <p:spPr>
          <a:xfrm>
            <a:off x="0" y="106532"/>
            <a:ext cx="12191999" cy="6644936"/>
          </a:xfrm>
          <a:prstGeom prst="rect">
            <a:avLst/>
          </a:prstGeom>
          <a:gradFill>
            <a:gsLst>
              <a:gs pos="0">
                <a:srgbClr val="467C8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B303F8-971F-F972-D26A-87CFFC6183A0}"/>
              </a:ext>
            </a:extLst>
          </p:cNvPr>
          <p:cNvSpPr/>
          <p:nvPr/>
        </p:nvSpPr>
        <p:spPr>
          <a:xfrm>
            <a:off x="461639" y="1660655"/>
            <a:ext cx="11463346" cy="3630435"/>
          </a:xfrm>
          <a:prstGeom prst="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fontAlgn="ctr"/>
            <a:endParaRPr lang="en-US" sz="1500" b="1" u="sng" dirty="0">
              <a:solidFill>
                <a:srgbClr val="0070C0"/>
              </a:solidFill>
            </a:endParaRPr>
          </a:p>
          <a:p>
            <a:pPr fontAlgn="ctr"/>
            <a:r>
              <a:rPr lang="en-US" sz="1600" b="1" u="sng" dirty="0">
                <a:solidFill>
                  <a:srgbClr val="0070C0"/>
                </a:solidFill>
              </a:rPr>
              <a:t>Waffle chart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is a custom visual that displays data as a 10x10 grid, with each square representing a percentage of the total value.</a:t>
            </a:r>
          </a:p>
          <a:p>
            <a:pPr fontAlgn="ctr"/>
            <a:endParaRPr lang="en-US" sz="1300" dirty="0">
              <a:solidFill>
                <a:srgbClr val="0070C0"/>
              </a:solidFill>
            </a:endParaRPr>
          </a:p>
          <a:p>
            <a:pPr fontAlgn="ctr"/>
            <a:r>
              <a:rPr lang="en-US" sz="1500" dirty="0">
                <a:solidFill>
                  <a:srgbClr val="0070C0"/>
                </a:solidFill>
              </a:rPr>
              <a:t>Top products by orders received -    </a:t>
            </a:r>
            <a:r>
              <a:rPr lang="en-SG" sz="1500" dirty="0">
                <a:solidFill>
                  <a:srgbClr val="0070C0"/>
                </a:solidFill>
              </a:rPr>
              <a:t>To visualize which </a:t>
            </a:r>
            <a:r>
              <a:rPr lang="en-SG" sz="1500" b="1" dirty="0">
                <a:solidFill>
                  <a:srgbClr val="0070C0"/>
                </a:solidFill>
              </a:rPr>
              <a:t>products</a:t>
            </a:r>
            <a:r>
              <a:rPr lang="en-SG" sz="1500" dirty="0">
                <a:solidFill>
                  <a:srgbClr val="0070C0"/>
                </a:solidFill>
              </a:rPr>
              <a:t> received the highest proportion of </a:t>
            </a:r>
            <a:r>
              <a:rPr lang="en-SG" sz="1500" b="1" dirty="0">
                <a:solidFill>
                  <a:srgbClr val="0070C0"/>
                </a:solidFill>
              </a:rPr>
              <a:t>total orders</a:t>
            </a:r>
            <a:r>
              <a:rPr lang="en-SG" sz="1500" dirty="0">
                <a:solidFill>
                  <a:srgbClr val="0070C0"/>
                </a:solidFill>
              </a:rPr>
              <a:t> in a </a:t>
            </a:r>
            <a:r>
              <a:rPr lang="en-SG" sz="1500" b="1" dirty="0">
                <a:solidFill>
                  <a:srgbClr val="0070C0"/>
                </a:solidFill>
              </a:rPr>
              <a:t>percentage format</a:t>
            </a:r>
            <a:r>
              <a:rPr lang="en-SG" sz="1500" dirty="0">
                <a:solidFill>
                  <a:srgbClr val="0070C0"/>
                </a:solidFill>
              </a:rPr>
              <a:t>, likely across countries. </a:t>
            </a:r>
            <a:r>
              <a:rPr lang="en-US" sz="1500" dirty="0">
                <a:solidFill>
                  <a:srgbClr val="0070C0"/>
                </a:solidFill>
              </a:rPr>
              <a:t>(from Orders page)</a:t>
            </a:r>
          </a:p>
          <a:p>
            <a:r>
              <a:rPr lang="en-US" sz="1300" dirty="0">
                <a:solidFill>
                  <a:srgbClr val="0070C0"/>
                </a:solidFill>
              </a:rPr>
              <a:t> </a:t>
            </a:r>
          </a:p>
          <a:p>
            <a:endParaRPr lang="en-US" sz="1300" dirty="0">
              <a:solidFill>
                <a:srgbClr val="0070C0"/>
              </a:solidFill>
            </a:endParaRPr>
          </a:p>
          <a:p>
            <a:endParaRPr lang="en-US" sz="1300" dirty="0">
              <a:solidFill>
                <a:srgbClr val="0070C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7BEB1A-125B-7701-3103-E6EAA3BB5FE4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Visualization :  An Insight into the data (contd …)</a:t>
            </a:r>
          </a:p>
        </p:txBody>
      </p:sp>
    </p:spTree>
    <p:extLst>
      <p:ext uri="{BB962C8B-B14F-4D97-AF65-F5344CB8AC3E}">
        <p14:creationId xmlns:p14="http://schemas.microsoft.com/office/powerpoint/2010/main" val="9038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84390-C07D-ED2D-4435-57F23AA26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8D319-2C0B-96FE-DA3F-347A3FCC75FD}"/>
              </a:ext>
            </a:extLst>
          </p:cNvPr>
          <p:cNvSpPr/>
          <p:nvPr/>
        </p:nvSpPr>
        <p:spPr>
          <a:xfrm>
            <a:off x="461639" y="1146093"/>
            <a:ext cx="11463346" cy="55330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      </a:t>
            </a:r>
            <a:r>
              <a:rPr lang="en-US" b="1" u="sng" dirty="0">
                <a:solidFill>
                  <a:srgbClr val="0070C0"/>
                </a:solidFill>
              </a:rPr>
              <a:t>Time-Based Sales &amp; Profit Monitoring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pPr lvl="2"/>
            <a:r>
              <a:rPr lang="en-US" sz="1600" b="1" dirty="0">
                <a:solidFill>
                  <a:srgbClr val="0070C0"/>
                </a:solidFill>
              </a:rPr>
              <a:t>Gross Sales &amp; Gross Profit (Overview Page)</a:t>
            </a:r>
            <a:endParaRPr lang="en-US" sz="1600" dirty="0">
              <a:solidFill>
                <a:srgbClr val="0070C0"/>
              </a:solidFill>
            </a:endParaRPr>
          </a:p>
          <a:p>
            <a:pPr lvl="3"/>
            <a:r>
              <a:rPr lang="en-US" sz="1500" dirty="0">
                <a:solidFill>
                  <a:srgbClr val="0070C0"/>
                </a:solidFill>
              </a:rPr>
              <a:t>Line charts display revenue and profit trends over time.</a:t>
            </a:r>
          </a:p>
          <a:p>
            <a:pPr lvl="3"/>
            <a:r>
              <a:rPr lang="en-US" sz="1500" dirty="0">
                <a:solidFill>
                  <a:srgbClr val="0070C0"/>
                </a:solidFill>
              </a:rPr>
              <a:t>Interactive slicers allow filtering by time periods (e.g., year/month).</a:t>
            </a:r>
          </a:p>
          <a:p>
            <a:pPr lvl="3"/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sz="1600" b="1" dirty="0">
                <a:solidFill>
                  <a:srgbClr val="0070C0"/>
                </a:solidFill>
              </a:rPr>
              <a:t>Sales Trend &amp; Profit Trend (Sales &amp; Profit Pages)</a:t>
            </a:r>
            <a:endParaRPr lang="en-US" sz="1600" dirty="0">
              <a:solidFill>
                <a:srgbClr val="0070C0"/>
              </a:solidFill>
            </a:endParaRPr>
          </a:p>
          <a:p>
            <a:pPr lvl="3"/>
            <a:r>
              <a:rPr lang="en-US" sz="1500" dirty="0">
                <a:solidFill>
                  <a:srgbClr val="0070C0"/>
                </a:solidFill>
              </a:rPr>
              <a:t>Monthly-level trend analysis to track seasonal patterns and revenue consistency.</a:t>
            </a:r>
          </a:p>
          <a:p>
            <a:pPr lvl="3"/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sz="1600" b="1" dirty="0">
                <a:solidFill>
                  <a:srgbClr val="0070C0"/>
                </a:solidFill>
              </a:rPr>
              <a:t>Profit vs. Orders (Order Page)</a:t>
            </a:r>
            <a:endParaRPr lang="en-US" sz="1600" dirty="0">
              <a:solidFill>
                <a:srgbClr val="0070C0"/>
              </a:solidFill>
            </a:endParaRPr>
          </a:p>
          <a:p>
            <a:pPr lvl="3"/>
            <a:r>
              <a:rPr lang="en-US" sz="1500" dirty="0">
                <a:solidFill>
                  <a:srgbClr val="0070C0"/>
                </a:solidFill>
              </a:rPr>
              <a:t>Combined visual shows how profit aligns with or diverges from order volumes monthly.</a:t>
            </a:r>
          </a:p>
          <a:p>
            <a:pPr lvl="3"/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sz="1600" b="1" dirty="0">
                <a:solidFill>
                  <a:srgbClr val="0070C0"/>
                </a:solidFill>
              </a:rPr>
              <a:t>Shipping Count &amp; Cost Trends (Shipping Page)</a:t>
            </a:r>
            <a:endParaRPr lang="en-US" sz="1600" dirty="0">
              <a:solidFill>
                <a:srgbClr val="0070C0"/>
              </a:solidFill>
            </a:endParaRPr>
          </a:p>
          <a:p>
            <a:pPr lvl="3"/>
            <a:r>
              <a:rPr lang="en-US" sz="1500" dirty="0">
                <a:solidFill>
                  <a:srgbClr val="0070C0"/>
                </a:solidFill>
              </a:rPr>
              <a:t>Monthly shipment volume and cost insights support operational and cost efficiency planning.</a:t>
            </a:r>
          </a:p>
          <a:p>
            <a:pPr lvl="3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AD238D-3495-3063-E72C-1DBA9510B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844" y="1524293"/>
            <a:ext cx="2882741" cy="280121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97D45D-8AAD-A241-7A05-2057762E7E7D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1783865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CBF8B-2620-08C1-FB25-0A80EB45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6B6F7EE-9170-42C5-D717-0038D5F39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474573"/>
            <a:ext cx="6667500" cy="388002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accent1"/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BD1756-233D-DB39-D800-2E2F3284EDC4}"/>
              </a:ext>
            </a:extLst>
          </p:cNvPr>
          <p:cNvSpPr/>
          <p:nvPr/>
        </p:nvSpPr>
        <p:spPr>
          <a:xfrm>
            <a:off x="461639" y="1162975"/>
            <a:ext cx="11463346" cy="551612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b="1" u="sng" dirty="0">
                <a:solidFill>
                  <a:srgbClr val="0070C0"/>
                </a:solidFill>
              </a:rPr>
              <a:t>Product Performance Analysis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Top Sold Products</a:t>
            </a:r>
            <a:endParaRPr lang="en-US" sz="1600" dirty="0">
              <a:solidFill>
                <a:srgbClr val="0070C0"/>
              </a:solidFill>
            </a:endParaRPr>
          </a:p>
          <a:p>
            <a:pPr lvl="2"/>
            <a:r>
              <a:rPr lang="en-US" sz="1500" dirty="0">
                <a:solidFill>
                  <a:srgbClr val="0070C0"/>
                </a:solidFill>
              </a:rPr>
              <a:t>Bar chart with drill-down allows exploration of which products drive most revenue.</a:t>
            </a:r>
          </a:p>
          <a:p>
            <a:pPr lvl="2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Most Profitable Product (Overview Page)</a:t>
            </a:r>
            <a:endParaRPr lang="en-US" sz="1600" dirty="0">
              <a:solidFill>
                <a:srgbClr val="0070C0"/>
              </a:solidFill>
            </a:endParaRPr>
          </a:p>
          <a:p>
            <a:pPr lvl="2"/>
            <a:r>
              <a:rPr lang="en-US" sz="1500" dirty="0">
                <a:solidFill>
                  <a:srgbClr val="0070C0"/>
                </a:solidFill>
              </a:rPr>
              <a:t>Donut chart with percentages shows product-level profitability distribution.</a:t>
            </a:r>
          </a:p>
          <a:p>
            <a:pPr lvl="2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Top Products by Orders</a:t>
            </a:r>
            <a:endParaRPr lang="en-US" sz="1600" dirty="0">
              <a:solidFill>
                <a:srgbClr val="0070C0"/>
              </a:solidFill>
            </a:endParaRPr>
          </a:p>
          <a:p>
            <a:pPr lvl="2"/>
            <a:r>
              <a:rPr lang="en-US" sz="1500" dirty="0">
                <a:solidFill>
                  <a:srgbClr val="0070C0"/>
                </a:solidFill>
              </a:rPr>
              <a:t>Visual shows which products are frequently ordered, useful for inventory forecasting.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373E8B-C76A-EF98-4D9B-7461189E3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282" y="1642368"/>
            <a:ext cx="2728403" cy="2521259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498691-1691-14B5-F38A-A5FFB2E05056}"/>
              </a:ext>
            </a:extLst>
          </p:cNvPr>
          <p:cNvSpPr/>
          <p:nvPr/>
        </p:nvSpPr>
        <p:spPr>
          <a:xfrm>
            <a:off x="461635" y="26232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27139432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6B61F-EEEE-99C3-AC27-C688103A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217EFC9-33A4-4FD3-E6B8-76BC35794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474573"/>
            <a:ext cx="6667500" cy="388002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accent1"/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0EB200-04F4-A4D7-365C-32FD4DA121E6}"/>
              </a:ext>
            </a:extLst>
          </p:cNvPr>
          <p:cNvSpPr/>
          <p:nvPr/>
        </p:nvSpPr>
        <p:spPr>
          <a:xfrm>
            <a:off x="0" y="0"/>
            <a:ext cx="12191999" cy="6751468"/>
          </a:xfrm>
          <a:prstGeom prst="rect">
            <a:avLst/>
          </a:prstGeom>
          <a:gradFill>
            <a:gsLst>
              <a:gs pos="0">
                <a:srgbClr val="467C8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BF2562-C828-D048-04BD-993A3F0A9556}"/>
              </a:ext>
            </a:extLst>
          </p:cNvPr>
          <p:cNvSpPr/>
          <p:nvPr/>
        </p:nvSpPr>
        <p:spPr>
          <a:xfrm>
            <a:off x="461639" y="1296815"/>
            <a:ext cx="11463346" cy="504184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b="1" u="sng" dirty="0">
                <a:solidFill>
                  <a:srgbClr val="0070C0"/>
                </a:solidFill>
              </a:rPr>
              <a:t>Geographical Insights</a:t>
            </a:r>
          </a:p>
          <a:p>
            <a:pPr lvl="1"/>
            <a:endParaRPr lang="en-US" b="1" dirty="0">
              <a:solidFill>
                <a:srgbClr val="0070C0"/>
              </a:solidFill>
            </a:endParaRPr>
          </a:p>
          <a:p>
            <a:pPr lvl="2"/>
            <a:r>
              <a:rPr lang="en-US" sz="1600" b="1" dirty="0">
                <a:solidFill>
                  <a:srgbClr val="0070C0"/>
                </a:solidFill>
              </a:rPr>
              <a:t>Gross Sales by Country (Spiral Chart)</a:t>
            </a:r>
            <a:endParaRPr lang="en-US" sz="1600" dirty="0">
              <a:solidFill>
                <a:srgbClr val="0070C0"/>
              </a:solidFill>
            </a:endParaRPr>
          </a:p>
          <a:p>
            <a:pPr lvl="3"/>
            <a:r>
              <a:rPr lang="en-US" sz="1500" dirty="0">
                <a:solidFill>
                  <a:srgbClr val="0070C0"/>
                </a:solidFill>
              </a:rPr>
              <a:t>Spiral layout visualizes relative sales values by country—quick visual cue for regional performance gaps.</a:t>
            </a:r>
          </a:p>
          <a:p>
            <a:pPr lvl="3"/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sz="1600" b="1" dirty="0">
                <a:solidFill>
                  <a:srgbClr val="0070C0"/>
                </a:solidFill>
              </a:rPr>
              <a:t>Which Country Has Most Profit (Gradient Bar)</a:t>
            </a:r>
            <a:endParaRPr lang="en-US" sz="1600" dirty="0">
              <a:solidFill>
                <a:srgbClr val="0070C0"/>
              </a:solidFill>
            </a:endParaRPr>
          </a:p>
          <a:p>
            <a:pPr lvl="3"/>
            <a:r>
              <a:rPr lang="en-US" sz="1500" dirty="0">
                <a:solidFill>
                  <a:srgbClr val="0070C0"/>
                </a:solidFill>
              </a:rPr>
              <a:t>Gradient color-coded bar chart highlights countries with high vs. low profitability.</a:t>
            </a:r>
          </a:p>
          <a:p>
            <a:pPr lvl="3"/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sz="1600" b="1" dirty="0">
                <a:solidFill>
                  <a:srgbClr val="0070C0"/>
                </a:solidFill>
              </a:rPr>
              <a:t>Top Sales &amp; Profit by Country and Product</a:t>
            </a:r>
            <a:endParaRPr lang="en-US" sz="1600" dirty="0">
              <a:solidFill>
                <a:srgbClr val="0070C0"/>
              </a:solidFill>
            </a:endParaRPr>
          </a:p>
          <a:p>
            <a:pPr lvl="3"/>
            <a:r>
              <a:rPr lang="en-US" sz="1500" dirty="0">
                <a:solidFill>
                  <a:srgbClr val="0070C0"/>
                </a:solidFill>
              </a:rPr>
              <a:t>Matrix-style visuals show detailed breakdown by product per country, enabling region-specific targeting.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CC298-1771-6925-A4F1-93665E5FB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490" y="1785292"/>
            <a:ext cx="1379344" cy="122887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1E0FC0-A9BD-1A32-043C-ACF4C8E72AB3}"/>
              </a:ext>
            </a:extLst>
          </p:cNvPr>
          <p:cNvSpPr/>
          <p:nvPr/>
        </p:nvSpPr>
        <p:spPr>
          <a:xfrm>
            <a:off x="461636" y="39061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907551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46226-1CBE-4F05-DE68-2E16FCFD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53FEA42-14E8-F937-1274-61B4F37E2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474573"/>
            <a:ext cx="6667500" cy="388002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accent1"/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2D5330-8C83-1949-DF7F-4EC4019E71EC}"/>
              </a:ext>
            </a:extLst>
          </p:cNvPr>
          <p:cNvSpPr/>
          <p:nvPr/>
        </p:nvSpPr>
        <p:spPr>
          <a:xfrm>
            <a:off x="461639" y="1313895"/>
            <a:ext cx="10750858" cy="508690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b="1" dirty="0">
                <a:solidFill>
                  <a:srgbClr val="0070C0"/>
                </a:solidFill>
              </a:rPr>
              <a:t>Customer Behavior Insights</a:t>
            </a:r>
          </a:p>
          <a:p>
            <a:pPr lvl="1"/>
            <a:endParaRPr lang="en-US" b="1" dirty="0">
              <a:solidFill>
                <a:srgbClr val="0070C0"/>
              </a:solidFill>
            </a:endParaRPr>
          </a:p>
          <a:p>
            <a:pPr lvl="2"/>
            <a:r>
              <a:rPr lang="en-US" sz="1600" b="1" dirty="0">
                <a:solidFill>
                  <a:srgbClr val="0070C0"/>
                </a:solidFill>
              </a:rPr>
              <a:t>Most Ordered Customer</a:t>
            </a:r>
            <a:endParaRPr lang="en-US" sz="1600" dirty="0">
              <a:solidFill>
                <a:srgbClr val="0070C0"/>
              </a:solidFill>
            </a:endParaRPr>
          </a:p>
          <a:p>
            <a:pPr lvl="3"/>
            <a:r>
              <a:rPr lang="en-US" sz="1500" dirty="0">
                <a:solidFill>
                  <a:srgbClr val="0070C0"/>
                </a:solidFill>
              </a:rPr>
              <a:t>Identify loyal/high-frequency buyers to prioritize for loyalty programs or upselling.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3A8A65-92EF-CBF6-064D-B6EB8CAB4027}"/>
              </a:ext>
            </a:extLst>
          </p:cNvPr>
          <p:cNvSpPr/>
          <p:nvPr/>
        </p:nvSpPr>
        <p:spPr>
          <a:xfrm>
            <a:off x="461636" y="390618"/>
            <a:ext cx="10813005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Key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48DE0-D81C-8EC9-50D0-ADD2D17E0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219" y="1958174"/>
            <a:ext cx="2003433" cy="21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57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6A55D-41BB-647F-137B-8E948A3C9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AC1878-6FBD-EABA-DAF7-29A878BD2545}"/>
              </a:ext>
            </a:extLst>
          </p:cNvPr>
          <p:cNvSpPr/>
          <p:nvPr/>
        </p:nvSpPr>
        <p:spPr>
          <a:xfrm>
            <a:off x="461639" y="1313895"/>
            <a:ext cx="11463346" cy="5365201"/>
          </a:xfrm>
          <a:prstGeom prst="rect">
            <a:avLst/>
          </a:prstGeom>
          <a:gradFill flip="none" rotWithShape="1">
            <a:gsLst>
              <a:gs pos="0">
                <a:srgbClr val="E6F2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b="1" u="sng" dirty="0">
                <a:solidFill>
                  <a:srgbClr val="0070C0"/>
                </a:solidFill>
              </a:rPr>
              <a:t>Sales &amp; Marketing</a:t>
            </a:r>
          </a:p>
          <a:p>
            <a:pPr lvl="1"/>
            <a:endParaRPr lang="en-US" b="1" u="sng" dirty="0">
              <a:solidFill>
                <a:srgbClr val="0070C0"/>
              </a:solidFill>
            </a:endParaRP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Focus on </a:t>
            </a:r>
            <a:r>
              <a:rPr lang="en-US" sz="1600" b="1" dirty="0">
                <a:solidFill>
                  <a:srgbClr val="0070C0"/>
                </a:solidFill>
              </a:rPr>
              <a:t>Appliance Set</a:t>
            </a:r>
            <a:r>
              <a:rPr lang="en-US" sz="1600" dirty="0">
                <a:solidFill>
                  <a:srgbClr val="0070C0"/>
                </a:solidFill>
              </a:rPr>
              <a:t> and </a:t>
            </a:r>
            <a:r>
              <a:rPr lang="en-US" sz="1600" b="1" dirty="0">
                <a:solidFill>
                  <a:srgbClr val="0070C0"/>
                </a:solidFill>
              </a:rPr>
              <a:t>Curtains</a:t>
            </a:r>
            <a:r>
              <a:rPr lang="en-US" sz="1600" dirty="0">
                <a:solidFill>
                  <a:srgbClr val="0070C0"/>
                </a:solidFill>
              </a:rPr>
              <a:t> for promotional 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campaigns—they are consistently top in both sales and profit.</a:t>
            </a:r>
          </a:p>
          <a:p>
            <a:pPr lvl="2"/>
            <a:endParaRPr lang="en-US" sz="1600" dirty="0">
              <a:solidFill>
                <a:srgbClr val="0070C0"/>
              </a:solidFill>
            </a:endParaRP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Run </a:t>
            </a:r>
            <a:r>
              <a:rPr lang="en-US" sz="1600" b="1" dirty="0">
                <a:solidFill>
                  <a:srgbClr val="0070C0"/>
                </a:solidFill>
              </a:rPr>
              <a:t>targeted campaigns by region</a:t>
            </a:r>
            <a:r>
              <a:rPr lang="en-US" sz="1600" dirty="0">
                <a:solidFill>
                  <a:srgbClr val="0070C0"/>
                </a:solidFill>
              </a:rPr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Colombia and Brazil have the highest sales and profit.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Mexico shows potential for growth with additional </a:t>
            </a:r>
          </a:p>
          <a:p>
            <a:pPr lvl="3"/>
            <a:r>
              <a:rPr lang="en-US" sz="1600" dirty="0">
                <a:solidFill>
                  <a:srgbClr val="0070C0"/>
                </a:solidFill>
              </a:rPr>
              <a:t>      promotional efforts.</a:t>
            </a:r>
          </a:p>
          <a:p>
            <a:pPr lvl="3"/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b="1" u="sng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5BDA7F-F7BB-BD4B-8565-C5A59DFB44EF}"/>
              </a:ext>
            </a:extLst>
          </p:cNvPr>
          <p:cNvSpPr/>
          <p:nvPr/>
        </p:nvSpPr>
        <p:spPr>
          <a:xfrm>
            <a:off x="461636" y="39061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Recommendations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32DFE-ED86-9989-F5A7-EFD55C9B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79" y="1908700"/>
            <a:ext cx="4503253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4656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BFC82-DEA6-E206-AC83-2175177F3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FF61FF-B489-ABBE-0EDF-B797D650416F}"/>
              </a:ext>
            </a:extLst>
          </p:cNvPr>
          <p:cNvSpPr/>
          <p:nvPr/>
        </p:nvSpPr>
        <p:spPr>
          <a:xfrm>
            <a:off x="0" y="0"/>
            <a:ext cx="12191999" cy="6751468"/>
          </a:xfrm>
          <a:prstGeom prst="rect">
            <a:avLst/>
          </a:prstGeom>
          <a:gradFill>
            <a:gsLst>
              <a:gs pos="0">
                <a:srgbClr val="467C8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77AF3B-4EE4-A592-ECA5-22C7E09EA9FF}"/>
              </a:ext>
            </a:extLst>
          </p:cNvPr>
          <p:cNvSpPr/>
          <p:nvPr/>
        </p:nvSpPr>
        <p:spPr>
          <a:xfrm>
            <a:off x="461639" y="1208598"/>
            <a:ext cx="11463346" cy="500577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2"/>
            <a:r>
              <a:rPr lang="en-US" b="1" u="sng" dirty="0">
                <a:solidFill>
                  <a:srgbClr val="0070C0"/>
                </a:solidFill>
              </a:rPr>
              <a:t>Customer Retention</a:t>
            </a:r>
          </a:p>
          <a:p>
            <a:pPr lvl="2"/>
            <a:endParaRPr lang="en-US" b="1" u="sng" dirty="0">
              <a:solidFill>
                <a:srgbClr val="0070C0"/>
              </a:solidFill>
            </a:endParaRPr>
          </a:p>
          <a:p>
            <a:pPr lvl="3"/>
            <a:r>
              <a:rPr lang="en-US" sz="1600" dirty="0">
                <a:solidFill>
                  <a:srgbClr val="0070C0"/>
                </a:solidFill>
              </a:rPr>
              <a:t>Capitalize on high new customer acquisition (as per August dashboard)—convert them with loyalty perks, first-time discounts, or personalized offers.</a:t>
            </a:r>
          </a:p>
          <a:p>
            <a:pPr lvl="3"/>
            <a:r>
              <a:rPr lang="en-US" sz="1600" dirty="0">
                <a:solidFill>
                  <a:srgbClr val="0070C0"/>
                </a:solidFill>
              </a:rPr>
              <a:t>Use customer segmentation to tailor follow-ups based on product interest and region.</a:t>
            </a:r>
          </a:p>
          <a:p>
            <a:pPr lvl="2"/>
            <a:endParaRPr lang="en-US" b="1" u="sng" dirty="0">
              <a:solidFill>
                <a:srgbClr val="0070C0"/>
              </a:solidFill>
            </a:endParaRPr>
          </a:p>
          <a:p>
            <a:pPr lvl="2"/>
            <a:r>
              <a:rPr lang="en-US" b="1" u="sng" dirty="0">
                <a:solidFill>
                  <a:srgbClr val="0070C0"/>
                </a:solidFill>
              </a:rPr>
              <a:t>Operational Efficiency</a:t>
            </a:r>
          </a:p>
          <a:p>
            <a:pPr lvl="2"/>
            <a:endParaRPr lang="en-US" b="1" dirty="0">
              <a:solidFill>
                <a:srgbClr val="0070C0"/>
              </a:solidFill>
            </a:endParaRPr>
          </a:p>
          <a:p>
            <a:pPr lvl="3"/>
            <a:r>
              <a:rPr lang="en-US" sz="1600" dirty="0">
                <a:solidFill>
                  <a:srgbClr val="0070C0"/>
                </a:solidFill>
              </a:rPr>
              <a:t>Align </a:t>
            </a:r>
            <a:r>
              <a:rPr lang="en-US" sz="1600" b="1" dirty="0">
                <a:solidFill>
                  <a:srgbClr val="0070C0"/>
                </a:solidFill>
              </a:rPr>
              <a:t>inventory and shipping logistics</a:t>
            </a:r>
            <a:r>
              <a:rPr lang="en-US" sz="1600" dirty="0">
                <a:solidFill>
                  <a:srgbClr val="0070C0"/>
                </a:solidFill>
              </a:rPr>
              <a:t> with peak order months (e.g., October–December).</a:t>
            </a:r>
          </a:p>
          <a:p>
            <a:pPr lvl="3"/>
            <a:r>
              <a:rPr lang="en-US" sz="1600" dirty="0">
                <a:solidFill>
                  <a:srgbClr val="0070C0"/>
                </a:solidFill>
              </a:rPr>
              <a:t>Optimize shipping strategy using the </a:t>
            </a:r>
            <a:r>
              <a:rPr lang="en-US" sz="1600" b="1" dirty="0">
                <a:solidFill>
                  <a:srgbClr val="0070C0"/>
                </a:solidFill>
              </a:rPr>
              <a:t>monthly shipment count and cost data</a:t>
            </a:r>
            <a:r>
              <a:rPr lang="en-US" sz="1600" dirty="0">
                <a:solidFill>
                  <a:srgbClr val="0070C0"/>
                </a:solidFill>
              </a:rPr>
              <a:t> to reduce overhead.</a:t>
            </a:r>
          </a:p>
          <a:p>
            <a:pPr lvl="2"/>
            <a:endParaRPr lang="en-US" b="1" dirty="0">
              <a:solidFill>
                <a:srgbClr val="0070C0"/>
              </a:solidFill>
            </a:endParaRPr>
          </a:p>
          <a:p>
            <a:pPr lvl="2"/>
            <a:r>
              <a:rPr lang="en-US" b="1" u="sng" dirty="0">
                <a:solidFill>
                  <a:srgbClr val="0070C0"/>
                </a:solidFill>
              </a:rPr>
              <a:t>Product Strategy</a:t>
            </a:r>
          </a:p>
          <a:p>
            <a:pPr lvl="2"/>
            <a:endParaRPr lang="en-US" b="1" u="sng" dirty="0">
              <a:solidFill>
                <a:srgbClr val="0070C0"/>
              </a:solidFill>
            </a:endParaRPr>
          </a:p>
          <a:p>
            <a:pPr lvl="3"/>
            <a:r>
              <a:rPr lang="en-US" sz="1600" dirty="0">
                <a:solidFill>
                  <a:srgbClr val="0070C0"/>
                </a:solidFill>
              </a:rPr>
              <a:t>Discontinue or repackage underperforming products (e.g., Formal Shirt, Dress) based on sales matrix data.</a:t>
            </a:r>
          </a:p>
          <a:p>
            <a:pPr lvl="3"/>
            <a:r>
              <a:rPr lang="en-US" sz="1600" dirty="0">
                <a:solidFill>
                  <a:srgbClr val="0070C0"/>
                </a:solidFill>
              </a:rPr>
              <a:t>Bundle top-selling products with medium performers to increase cross-sell opportunities.</a:t>
            </a:r>
          </a:p>
          <a:p>
            <a:pPr lvl="1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E757DA-665C-E663-1F8C-128295BE8052}"/>
              </a:ext>
            </a:extLst>
          </p:cNvPr>
          <p:cNvSpPr/>
          <p:nvPr/>
        </p:nvSpPr>
        <p:spPr>
          <a:xfrm>
            <a:off x="461636" y="39061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50579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86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A60CD0-631F-3958-7253-273C0EB39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EB460D-A6D3-E795-E037-FD610D937E6E}"/>
              </a:ext>
            </a:extLst>
          </p:cNvPr>
          <p:cNvSpPr/>
          <p:nvPr/>
        </p:nvSpPr>
        <p:spPr>
          <a:xfrm>
            <a:off x="0" y="0"/>
            <a:ext cx="12191999" cy="6751468"/>
          </a:xfrm>
          <a:prstGeom prst="rect">
            <a:avLst/>
          </a:prstGeom>
          <a:gradFill>
            <a:gsLst>
              <a:gs pos="0">
                <a:srgbClr val="467C8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DE632-ADBB-5D6A-60AF-648DFCC54002}"/>
              </a:ext>
            </a:extLst>
          </p:cNvPr>
          <p:cNvSpPr/>
          <p:nvPr/>
        </p:nvSpPr>
        <p:spPr>
          <a:xfrm>
            <a:off x="461639" y="1288111"/>
            <a:ext cx="11463346" cy="533511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2"/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b="1" u="sng" dirty="0">
                <a:solidFill>
                  <a:srgbClr val="0070C0"/>
                </a:solidFill>
              </a:rPr>
              <a:t>Challenges: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	        Data inconsistency across countries.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	        Performance issues with large datasets.</a:t>
            </a:r>
          </a:p>
          <a:p>
            <a:pPr marL="1200150" lvl="2" indent="-285750">
              <a:buFontTx/>
              <a:buChar char="-"/>
            </a:pPr>
            <a:endParaRPr lang="en-US" dirty="0">
              <a:solidFill>
                <a:srgbClr val="0070C0"/>
              </a:solidFill>
            </a:endParaRPr>
          </a:p>
          <a:p>
            <a:pPr marL="1200150" lvl="2" indent="-285750">
              <a:buFontTx/>
              <a:buChar char="-"/>
            </a:pP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b="1" u="sng" dirty="0">
                <a:solidFill>
                  <a:srgbClr val="0070C0"/>
                </a:solidFill>
              </a:rPr>
              <a:t>Solutions: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                               Used Power Query for cleansing.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                               Optimized DAX measures for performance.</a:t>
            </a:r>
          </a:p>
          <a:p>
            <a:endParaRPr lang="en-SG" dirty="0"/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A89E2E-6DC6-3B92-EA18-B9008335BD52}"/>
              </a:ext>
            </a:extLst>
          </p:cNvPr>
          <p:cNvSpPr/>
          <p:nvPr/>
        </p:nvSpPr>
        <p:spPr>
          <a:xfrm>
            <a:off x="461636" y="39061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Challenges &amp;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93F38-E19C-4787-648B-58C5E221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3" y="1890944"/>
            <a:ext cx="4083634" cy="35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2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A78EE-9218-ED86-E052-B348D47D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782A23-80CF-6979-C74A-AB3566CBBF9E}"/>
              </a:ext>
            </a:extLst>
          </p:cNvPr>
          <p:cNvSpPr/>
          <p:nvPr/>
        </p:nvSpPr>
        <p:spPr>
          <a:xfrm>
            <a:off x="198268" y="153139"/>
            <a:ext cx="4456591" cy="65517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u="sng" dirty="0">
                <a:solidFill>
                  <a:srgbClr val="0070C0"/>
                </a:solidFill>
              </a:rPr>
              <a:t>Business Objective</a:t>
            </a:r>
          </a:p>
          <a:p>
            <a:pPr algn="ctr"/>
            <a:endParaRPr lang="en-SG" b="1" dirty="0">
              <a:solidFill>
                <a:srgbClr val="0070C0"/>
              </a:solidFill>
            </a:endParaRP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To enhance customer experience, expand the customer base, and increase revenue through data-driven insights and personalized product recommendations.</a:t>
            </a:r>
            <a:endParaRPr lang="en-SG" sz="1600" dirty="0">
              <a:solidFill>
                <a:srgbClr val="0070C0"/>
              </a:solidFill>
            </a:endParaRPr>
          </a:p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BA0B47F3-AD20-860A-E41F-50733CD1B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9" y="270344"/>
            <a:ext cx="6809173" cy="6394566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91844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327F96-B230-1086-7167-DAE08C988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42C6FF-C0C7-6CD9-07F9-7B93BBDFD4D9}"/>
              </a:ext>
            </a:extLst>
          </p:cNvPr>
          <p:cNvSpPr/>
          <p:nvPr/>
        </p:nvSpPr>
        <p:spPr>
          <a:xfrm>
            <a:off x="461639" y="1225118"/>
            <a:ext cx="11463346" cy="52156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b="1" u="sng" dirty="0">
                <a:solidFill>
                  <a:srgbClr val="0070C0"/>
                </a:solidFill>
              </a:rPr>
              <a:t>Data Sources:</a:t>
            </a:r>
          </a:p>
          <a:p>
            <a:r>
              <a:rPr lang="en-US" dirty="0">
                <a:solidFill>
                  <a:srgbClr val="0070C0"/>
                </a:solidFill>
              </a:rPr>
              <a:t>                         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Sales transaction data from multiple countries</a:t>
            </a:r>
          </a:p>
          <a:p>
            <a:r>
              <a:rPr lang="en-US" dirty="0">
                <a:solidFill>
                  <a:srgbClr val="0070C0"/>
                </a:solidFill>
              </a:rPr>
              <a:t>                         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Customer purchase records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b="1" u="sng" dirty="0">
                <a:solidFill>
                  <a:srgbClr val="0070C0"/>
                </a:solidFill>
              </a:rPr>
              <a:t>Tools:</a:t>
            </a:r>
          </a:p>
          <a:p>
            <a:r>
              <a:rPr lang="en-SG" dirty="0">
                <a:solidFill>
                  <a:srgbClr val="0070C0"/>
                </a:solidFill>
              </a:rPr>
              <a:t>                          </a:t>
            </a:r>
            <a:r>
              <a:rPr lang="en-SG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SG" dirty="0">
                <a:solidFill>
                  <a:srgbClr val="0070C0"/>
                </a:solidFill>
              </a:rPr>
              <a:t>Power BI Desktop (data modelling, visuals)</a:t>
            </a:r>
          </a:p>
          <a:p>
            <a:r>
              <a:rPr lang="en-SG" dirty="0">
                <a:solidFill>
                  <a:srgbClr val="0070C0"/>
                </a:solidFill>
              </a:rPr>
              <a:t>                          </a:t>
            </a:r>
            <a:r>
              <a:rPr lang="en-SG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SG" dirty="0">
                <a:solidFill>
                  <a:srgbClr val="0070C0"/>
                </a:solidFill>
              </a:rPr>
              <a:t> Power Query for data transformation</a:t>
            </a:r>
          </a:p>
          <a:p>
            <a:r>
              <a:rPr lang="en-SG" dirty="0">
                <a:solidFill>
                  <a:srgbClr val="0070C0"/>
                </a:solidFill>
              </a:rPr>
              <a:t>                          </a:t>
            </a:r>
            <a:r>
              <a:rPr lang="en-SG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SG" dirty="0">
                <a:solidFill>
                  <a:srgbClr val="0070C0"/>
                </a:solidFill>
              </a:rPr>
              <a:t>DAX for custom KPIs &amp; measures</a:t>
            </a:r>
          </a:p>
          <a:p>
            <a:endParaRPr lang="en-SG" dirty="0"/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3BBA98-DD9B-A303-E372-7A67CDEB18AC}"/>
              </a:ext>
            </a:extLst>
          </p:cNvPr>
          <p:cNvSpPr/>
          <p:nvPr/>
        </p:nvSpPr>
        <p:spPr>
          <a:xfrm>
            <a:off x="461636" y="39061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Data Sources &amp;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15B4B-513B-C199-8A7D-243E549F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130" y="1642369"/>
            <a:ext cx="5063231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D6AAA-A3CD-5837-1520-C8F51504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A2585-43A6-09DC-AEAB-E1F291EAB2E2}"/>
              </a:ext>
            </a:extLst>
          </p:cNvPr>
          <p:cNvSpPr/>
          <p:nvPr/>
        </p:nvSpPr>
        <p:spPr>
          <a:xfrm>
            <a:off x="461639" y="1251750"/>
            <a:ext cx="11463346" cy="50996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70C0"/>
                </a:solidFill>
              </a:rPr>
              <a:t>Power BI dashboards provides us the </a:t>
            </a:r>
            <a:r>
              <a:rPr lang="en-SG" b="1" dirty="0">
                <a:solidFill>
                  <a:srgbClr val="0070C0"/>
                </a:solidFill>
              </a:rPr>
              <a:t>clear, interactive, and </a:t>
            </a:r>
          </a:p>
          <a:p>
            <a:pPr lvl="1"/>
            <a:r>
              <a:rPr lang="en-SG" b="1" dirty="0">
                <a:solidFill>
                  <a:srgbClr val="0070C0"/>
                </a:solidFill>
              </a:rPr>
              <a:t>       actionable insights</a:t>
            </a:r>
            <a:r>
              <a:rPr lang="en-SG" dirty="0">
                <a:solidFill>
                  <a:srgbClr val="0070C0"/>
                </a:solidFill>
              </a:rPr>
              <a:t> across product, customer, and region dimensions.</a:t>
            </a:r>
          </a:p>
          <a:p>
            <a:pPr lvl="1"/>
            <a:endParaRPr lang="en-SG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70C0"/>
                </a:solidFill>
              </a:rPr>
              <a:t>It helps us to </a:t>
            </a:r>
            <a:r>
              <a:rPr lang="en-SG" b="1" dirty="0">
                <a:solidFill>
                  <a:srgbClr val="0070C0"/>
                </a:solidFill>
              </a:rPr>
              <a:t>identify top-performing products</a:t>
            </a:r>
            <a:r>
              <a:rPr lang="en-SG" dirty="0">
                <a:solidFill>
                  <a:srgbClr val="0070C0"/>
                </a:solidFill>
              </a:rPr>
              <a:t>, </a:t>
            </a:r>
          </a:p>
          <a:p>
            <a:pPr lvl="1"/>
            <a:r>
              <a:rPr lang="en-SG" b="1" dirty="0">
                <a:solidFill>
                  <a:srgbClr val="0070C0"/>
                </a:solidFill>
              </a:rPr>
              <a:t>      best revenue-generating countries</a:t>
            </a:r>
            <a:r>
              <a:rPr lang="en-SG" dirty="0">
                <a:solidFill>
                  <a:srgbClr val="0070C0"/>
                </a:solidFill>
              </a:rPr>
              <a:t>, and </a:t>
            </a:r>
            <a:r>
              <a:rPr lang="en-SG" b="1" dirty="0">
                <a:solidFill>
                  <a:srgbClr val="0070C0"/>
                </a:solidFill>
              </a:rPr>
              <a:t>monthly sales trends</a:t>
            </a:r>
            <a:r>
              <a:rPr lang="en-SG" dirty="0">
                <a:solidFill>
                  <a:srgbClr val="0070C0"/>
                </a:solidFill>
              </a:rPr>
              <a:t>.</a:t>
            </a:r>
          </a:p>
          <a:p>
            <a:pPr lvl="1"/>
            <a:endParaRPr lang="en-SG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70C0"/>
                </a:solidFill>
              </a:rPr>
              <a:t>It enables the </a:t>
            </a:r>
            <a:r>
              <a:rPr lang="en-SG" b="1" dirty="0">
                <a:solidFill>
                  <a:srgbClr val="0070C0"/>
                </a:solidFill>
              </a:rPr>
              <a:t>data-driven decisions</a:t>
            </a:r>
            <a:r>
              <a:rPr lang="en-SG" dirty="0">
                <a:solidFill>
                  <a:srgbClr val="0070C0"/>
                </a:solidFill>
              </a:rPr>
              <a:t> for marketing, inventory, </a:t>
            </a:r>
          </a:p>
          <a:p>
            <a:pPr lvl="1"/>
            <a:r>
              <a:rPr lang="en-SG" dirty="0">
                <a:solidFill>
                  <a:srgbClr val="0070C0"/>
                </a:solidFill>
              </a:rPr>
              <a:t>      and operational strategy.</a:t>
            </a:r>
          </a:p>
          <a:p>
            <a:pPr lvl="1"/>
            <a:endParaRPr lang="en-SG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70C0"/>
                </a:solidFill>
              </a:rPr>
              <a:t>Overall, the dashboard provides a </a:t>
            </a:r>
            <a:r>
              <a:rPr lang="en-SG" b="1" dirty="0">
                <a:solidFill>
                  <a:srgbClr val="0070C0"/>
                </a:solidFill>
              </a:rPr>
              <a:t>comprehensive view</a:t>
            </a:r>
            <a:r>
              <a:rPr lang="en-SG" dirty="0">
                <a:solidFill>
                  <a:srgbClr val="0070C0"/>
                </a:solidFill>
              </a:rPr>
              <a:t> for </a:t>
            </a:r>
          </a:p>
          <a:p>
            <a:pPr lvl="1"/>
            <a:r>
              <a:rPr lang="en-SG" dirty="0">
                <a:solidFill>
                  <a:srgbClr val="0070C0"/>
                </a:solidFill>
              </a:rPr>
              <a:t>      optimizing eCommerce performance and supporting business growth.</a:t>
            </a:r>
          </a:p>
          <a:p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EADA15-D778-1197-D80A-01D7623FC0FF}"/>
              </a:ext>
            </a:extLst>
          </p:cNvPr>
          <p:cNvSpPr/>
          <p:nvPr/>
        </p:nvSpPr>
        <p:spPr>
          <a:xfrm>
            <a:off x="461636" y="390618"/>
            <a:ext cx="11463349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Conclusion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8B02B4-6142-62D9-C0A4-B6A0A5F0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767" y="1843051"/>
            <a:ext cx="3613632" cy="30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4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CFA2B-84D5-A39E-0680-DCBCFA983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5DAFAB-5B95-50D5-DAA5-9DA061A7C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43" y="414703"/>
            <a:ext cx="9614517" cy="5750510"/>
          </a:xfrm>
        </p:spPr>
      </p:pic>
    </p:spTree>
    <p:extLst>
      <p:ext uri="{BB962C8B-B14F-4D97-AF65-F5344CB8AC3E}">
        <p14:creationId xmlns:p14="http://schemas.microsoft.com/office/powerpoint/2010/main" val="3968387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E384F-C5F1-0100-13D5-B9197AF2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F101F6-5640-E78C-FCBA-4252C5750D05}"/>
              </a:ext>
            </a:extLst>
          </p:cNvPr>
          <p:cNvSpPr/>
          <p:nvPr/>
        </p:nvSpPr>
        <p:spPr>
          <a:xfrm>
            <a:off x="146482" y="417248"/>
            <a:ext cx="6511770" cy="620549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  <a:effectLst>
            <a:glow rad="38100">
              <a:schemeClr val="bg1">
                <a:alpha val="40000"/>
              </a:schemeClr>
            </a:glow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800" b="1" dirty="0">
              <a:solidFill>
                <a:srgbClr val="0070C0"/>
              </a:solidFill>
            </a:endParaRPr>
          </a:p>
          <a:p>
            <a:pPr algn="ctr"/>
            <a:endParaRPr lang="en-SG" sz="2800" b="1" dirty="0">
              <a:solidFill>
                <a:srgbClr val="0070C0"/>
              </a:solidFill>
            </a:endParaRPr>
          </a:p>
          <a:p>
            <a:pPr algn="ctr"/>
            <a:r>
              <a:rPr lang="en-SG" sz="2800" b="1" dirty="0">
                <a:solidFill>
                  <a:srgbClr val="0070C0"/>
                </a:solidFill>
              </a:rPr>
              <a:t>Project Overview</a:t>
            </a:r>
          </a:p>
          <a:p>
            <a:pPr algn="ctr"/>
            <a:endParaRPr lang="en-SG" sz="2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 This project focuses on visualizing e-commerce sales data to extract actionable insights.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The analysis includes top-performing customers, products, regional performance, and the impact of discounts on revenue and profits.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Analyze and monitor sales, profit, and customer behavior across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Identify top-performing products and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Support business decisions with actionable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The goal is to create an interactive and professional dashboard using Power BI.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  <a:p>
            <a:pPr algn="ctr"/>
            <a:r>
              <a:rPr lang="en-US" b="1" u="sng" dirty="0">
                <a:solidFill>
                  <a:srgbClr val="0070C0"/>
                </a:solidFill>
              </a:rPr>
              <a:t>Key Metrics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Gross Sales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Gross Profit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Orders Received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 Items Sold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Customer Acquisition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Country/Product Performance</a:t>
            </a:r>
          </a:p>
          <a:p>
            <a:endParaRPr lang="en-US" sz="16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65F05-4D7A-7794-51D9-8A5C38799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03" y="553667"/>
            <a:ext cx="5086905" cy="593265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393057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10FB7B-5C23-5B0E-1B4B-19EF71335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92214E-90A0-74E8-B334-1B63EE3F78DB}"/>
              </a:ext>
            </a:extLst>
          </p:cNvPr>
          <p:cNvSpPr/>
          <p:nvPr/>
        </p:nvSpPr>
        <p:spPr>
          <a:xfrm>
            <a:off x="461639" y="417250"/>
            <a:ext cx="2672179" cy="14559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rgbClr val="0070C0"/>
                </a:solidFill>
              </a:rPr>
              <a:t>Problem Solving Methodology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0F6D94E-557D-C63F-137D-0AC675EC551C}"/>
              </a:ext>
            </a:extLst>
          </p:cNvPr>
          <p:cNvSpPr/>
          <p:nvPr/>
        </p:nvSpPr>
        <p:spPr>
          <a:xfrm>
            <a:off x="3293617" y="411700"/>
            <a:ext cx="8735626" cy="1384917"/>
          </a:xfrm>
          <a:prstGeom prst="homePlate">
            <a:avLst>
              <a:gd name="adj" fmla="val 51406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The approach for this project has been designed to follow the CRISP DM (</a:t>
            </a:r>
            <a:r>
              <a:rPr lang="en-SG" sz="1600" dirty="0">
                <a:solidFill>
                  <a:srgbClr val="0070C0"/>
                </a:solidFill>
              </a:rPr>
              <a:t>Cross-Industry Standard Process for Data Mining) </a:t>
            </a:r>
            <a:r>
              <a:rPr lang="en-US" sz="1600" dirty="0">
                <a:solidFill>
                  <a:srgbClr val="0070C0"/>
                </a:solidFill>
              </a:rPr>
              <a:t>Framework. 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The various stages of the framework are represented below in a sequential flow:</a:t>
            </a:r>
            <a:endParaRPr lang="en-SG" sz="1600" dirty="0">
              <a:solidFill>
                <a:srgbClr val="0070C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3FFE7F-D853-5EC0-9EAB-A55D20D49C61}"/>
              </a:ext>
            </a:extLst>
          </p:cNvPr>
          <p:cNvSpPr/>
          <p:nvPr/>
        </p:nvSpPr>
        <p:spPr>
          <a:xfrm>
            <a:off x="880369" y="2121764"/>
            <a:ext cx="2672179" cy="176665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Business Understanding</a:t>
            </a:r>
          </a:p>
          <a:p>
            <a:pPr algn="ctr"/>
            <a:endParaRPr lang="en-SG" dirty="0">
              <a:solidFill>
                <a:schemeClr val="accent1"/>
              </a:solidFill>
            </a:endParaRPr>
          </a:p>
          <a:p>
            <a:pPr algn="ctr"/>
            <a:r>
              <a:rPr lang="en-SG" sz="1400" dirty="0">
                <a:solidFill>
                  <a:schemeClr val="accent1"/>
                </a:solidFill>
              </a:rPr>
              <a:t>(</a:t>
            </a:r>
            <a:r>
              <a:rPr lang="en-US" sz="1400" dirty="0">
                <a:solidFill>
                  <a:schemeClr val="accent1"/>
                </a:solidFill>
              </a:rPr>
              <a:t>To understand the project objectives and requirements from a business perspective.)</a:t>
            </a:r>
            <a:endParaRPr lang="en-SG" sz="1400" dirty="0">
              <a:solidFill>
                <a:schemeClr val="accent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B3002B-4FA7-1EDB-B8B5-5BBB53B866AA}"/>
              </a:ext>
            </a:extLst>
          </p:cNvPr>
          <p:cNvSpPr/>
          <p:nvPr/>
        </p:nvSpPr>
        <p:spPr>
          <a:xfrm>
            <a:off x="4521694" y="2121764"/>
            <a:ext cx="2672179" cy="176665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b="1" dirty="0">
              <a:solidFill>
                <a:schemeClr val="accent1"/>
              </a:solidFill>
            </a:endParaRPr>
          </a:p>
          <a:p>
            <a:pPr algn="ctr"/>
            <a:r>
              <a:rPr lang="en-SG" sz="1600" b="1" dirty="0">
                <a:solidFill>
                  <a:schemeClr val="accent1"/>
                </a:solidFill>
              </a:rPr>
              <a:t>Data Preparation &amp; Feature Engineering</a:t>
            </a:r>
          </a:p>
          <a:p>
            <a:pPr algn="ctr"/>
            <a:endParaRPr lang="en-SG" sz="1600" b="1" dirty="0">
              <a:solidFill>
                <a:schemeClr val="accent1"/>
              </a:solidFill>
            </a:endParaRPr>
          </a:p>
          <a:p>
            <a:pPr algn="ctr"/>
            <a:r>
              <a:rPr lang="en-SG" sz="1400" dirty="0">
                <a:solidFill>
                  <a:schemeClr val="accent1"/>
                </a:solidFill>
              </a:rPr>
              <a:t>(</a:t>
            </a:r>
            <a:r>
              <a:rPr lang="en-US" sz="1400" dirty="0">
                <a:solidFill>
                  <a:schemeClr val="accent1"/>
                </a:solidFill>
              </a:rPr>
              <a:t>To collect the business data from source systems and doing data exploration.)</a:t>
            </a:r>
            <a:endParaRPr lang="en-SG" sz="1400" dirty="0">
              <a:solidFill>
                <a:schemeClr val="accent1"/>
              </a:solidFill>
            </a:endParaRPr>
          </a:p>
          <a:p>
            <a:pPr algn="ctr"/>
            <a:endParaRPr lang="en-SG" sz="1600" b="1" dirty="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ECA8F3-369A-7D4C-241C-A85C37977C39}"/>
              </a:ext>
            </a:extLst>
          </p:cNvPr>
          <p:cNvSpPr/>
          <p:nvPr/>
        </p:nvSpPr>
        <p:spPr>
          <a:xfrm>
            <a:off x="8183731" y="2121763"/>
            <a:ext cx="2672179" cy="176665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Data Preparation</a:t>
            </a:r>
          </a:p>
          <a:p>
            <a:pPr algn="ctr"/>
            <a:endParaRPr lang="en-SG" dirty="0">
              <a:solidFill>
                <a:schemeClr val="accent1"/>
              </a:solidFill>
            </a:endParaRP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(Prepare the data – Cleaning, transforming the data for modeling or analysis.)</a:t>
            </a:r>
            <a:endParaRPr lang="en-SG" sz="1400" b="1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8E06C8-2744-4706-AB55-7C9B55B89024}"/>
              </a:ext>
            </a:extLst>
          </p:cNvPr>
          <p:cNvSpPr/>
          <p:nvPr/>
        </p:nvSpPr>
        <p:spPr>
          <a:xfrm>
            <a:off x="8183730" y="4858674"/>
            <a:ext cx="2672179" cy="15876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Modelling</a:t>
            </a:r>
          </a:p>
          <a:p>
            <a:pPr algn="ctr"/>
            <a:endParaRPr lang="en-SG" dirty="0">
              <a:solidFill>
                <a:schemeClr val="accent1"/>
              </a:solidFill>
            </a:endParaRPr>
          </a:p>
          <a:p>
            <a:pPr algn="ctr"/>
            <a:r>
              <a:rPr lang="en-SG" sz="1400" dirty="0">
                <a:solidFill>
                  <a:schemeClr val="accent1"/>
                </a:solidFill>
              </a:rPr>
              <a:t>(Creating calculated columns, measures, KPIs, and visuals to explore patterns)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E4DD2B-06AF-A852-7395-6F3447DF434F}"/>
              </a:ext>
            </a:extLst>
          </p:cNvPr>
          <p:cNvSpPr/>
          <p:nvPr/>
        </p:nvSpPr>
        <p:spPr>
          <a:xfrm>
            <a:off x="4521694" y="4858673"/>
            <a:ext cx="2672179" cy="158762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Evaluation</a:t>
            </a:r>
          </a:p>
          <a:p>
            <a:pPr algn="ctr"/>
            <a:endParaRPr lang="en-SG" dirty="0">
              <a:solidFill>
                <a:schemeClr val="accent1"/>
              </a:solidFill>
            </a:endParaRPr>
          </a:p>
          <a:p>
            <a:pPr algn="ctr"/>
            <a:r>
              <a:rPr lang="en-SG" sz="1400" dirty="0">
                <a:solidFill>
                  <a:schemeClr val="accent1"/>
                </a:solidFill>
              </a:rPr>
              <a:t>(To ensure the dashboard meets the business objectives)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C0E1D1-DC9F-5A44-B83C-5F69C17F8630}"/>
              </a:ext>
            </a:extLst>
          </p:cNvPr>
          <p:cNvSpPr/>
          <p:nvPr/>
        </p:nvSpPr>
        <p:spPr>
          <a:xfrm>
            <a:off x="880369" y="4858674"/>
            <a:ext cx="2672179" cy="158207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accent1"/>
                </a:solidFill>
              </a:rPr>
              <a:t>Deployment</a:t>
            </a:r>
          </a:p>
          <a:p>
            <a:pPr algn="ctr"/>
            <a:endParaRPr lang="en-SG" dirty="0">
              <a:solidFill>
                <a:schemeClr val="accent1"/>
              </a:solidFill>
            </a:endParaRPr>
          </a:p>
          <a:p>
            <a:pPr algn="ctr"/>
            <a:r>
              <a:rPr lang="en-SG" sz="1400" dirty="0">
                <a:solidFill>
                  <a:schemeClr val="accent1"/>
                </a:solidFill>
              </a:rPr>
              <a:t>(deploying the dashboard so that it is available to end-users for decision making)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7441B4-1722-D2E8-A303-28668AB0ED09}"/>
              </a:ext>
            </a:extLst>
          </p:cNvPr>
          <p:cNvSpPr/>
          <p:nvPr/>
        </p:nvSpPr>
        <p:spPr>
          <a:xfrm>
            <a:off x="3764132" y="3113101"/>
            <a:ext cx="541538" cy="315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ADD0C0-41EB-BF24-0B61-F536E6473EF5}"/>
              </a:ext>
            </a:extLst>
          </p:cNvPr>
          <p:cNvSpPr/>
          <p:nvPr/>
        </p:nvSpPr>
        <p:spPr>
          <a:xfrm>
            <a:off x="7418033" y="3107551"/>
            <a:ext cx="541538" cy="315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4A40AB1F-C0BF-0BF7-8350-2A43D63FE715}"/>
              </a:ext>
            </a:extLst>
          </p:cNvPr>
          <p:cNvSpPr/>
          <p:nvPr/>
        </p:nvSpPr>
        <p:spPr>
          <a:xfrm>
            <a:off x="10974278" y="3107551"/>
            <a:ext cx="850777" cy="263630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821A420C-912F-76D2-F782-2BE844643294}"/>
              </a:ext>
            </a:extLst>
          </p:cNvPr>
          <p:cNvSpPr/>
          <p:nvPr/>
        </p:nvSpPr>
        <p:spPr>
          <a:xfrm>
            <a:off x="7390661" y="5354895"/>
            <a:ext cx="541538" cy="3158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82B0807B-186E-BB5D-0340-026E1D227448}"/>
              </a:ext>
            </a:extLst>
          </p:cNvPr>
          <p:cNvSpPr/>
          <p:nvPr/>
        </p:nvSpPr>
        <p:spPr>
          <a:xfrm>
            <a:off x="3673876" y="5491762"/>
            <a:ext cx="541538" cy="3158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880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39C12-4D63-6963-2EF7-A785BE24E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C405505-FE3A-36A5-285F-DBF8975B7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15" y="495296"/>
            <a:ext cx="9721048" cy="5637321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8940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C471C-852D-F53E-23BD-C052327BA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0F967E77-DB00-2A54-A663-985432CABF83}"/>
              </a:ext>
            </a:extLst>
          </p:cNvPr>
          <p:cNvSpPr txBox="1">
            <a:spLocks/>
          </p:cNvSpPr>
          <p:nvPr/>
        </p:nvSpPr>
        <p:spPr>
          <a:xfrm>
            <a:off x="461638" y="1575634"/>
            <a:ext cx="2068497" cy="138491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SG" sz="1800" dirty="0">
                <a:solidFill>
                  <a:srgbClr val="0070C0"/>
                </a:solidFill>
              </a:rPr>
              <a:t>Handling incorrect values in some columns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A3A838C-37D8-E58B-2A14-F51F262C540B}"/>
              </a:ext>
            </a:extLst>
          </p:cNvPr>
          <p:cNvSpPr/>
          <p:nvPr/>
        </p:nvSpPr>
        <p:spPr>
          <a:xfrm>
            <a:off x="2760956" y="1575634"/>
            <a:ext cx="8969406" cy="1384917"/>
          </a:xfrm>
          <a:prstGeom prst="homePlate">
            <a:avLst>
              <a:gd name="adj" fmla="val 51406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70C0"/>
                </a:solidFill>
              </a:rPr>
              <a:t>In the Customer table, specific character replacement was performed (e.g., "Ã" to "í" in "First Name").</a:t>
            </a:r>
          </a:p>
          <a:p>
            <a:r>
              <a:rPr lang="en-US" sz="1600" dirty="0">
                <a:solidFill>
                  <a:srgbClr val="0070C0"/>
                </a:solidFill>
              </a:rPr>
              <a:t>Numerical columns (Price, Discount, Tax, Shipping Cost) in the Purchase table were rounded to 2 decimal places to ensure consistent formatting.</a:t>
            </a:r>
            <a:endParaRPr lang="en-SG" sz="16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56168-D1FD-3FF2-9FAC-4407FA7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0" y="3089660"/>
            <a:ext cx="4173480" cy="1625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096CE8-07A7-76BE-00F2-1B49C9F3E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439" y="3089660"/>
            <a:ext cx="6832798" cy="16254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00C19D-B62D-ADEC-DC16-FA4B204A0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89" y="4904991"/>
            <a:ext cx="4173481" cy="16254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E0B4FA-D9E8-31ED-AAF6-2519DBE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439" y="4844231"/>
            <a:ext cx="6832798" cy="173366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C163A61-6294-5EE6-F6B5-44CD52AEE589}"/>
              </a:ext>
            </a:extLst>
          </p:cNvPr>
          <p:cNvSpPr/>
          <p:nvPr/>
        </p:nvSpPr>
        <p:spPr>
          <a:xfrm>
            <a:off x="461639" y="417250"/>
            <a:ext cx="11132598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Data Preparation &amp; Cleanup</a:t>
            </a:r>
          </a:p>
        </p:txBody>
      </p:sp>
    </p:spTree>
    <p:extLst>
      <p:ext uri="{BB962C8B-B14F-4D97-AF65-F5344CB8AC3E}">
        <p14:creationId xmlns:p14="http://schemas.microsoft.com/office/powerpoint/2010/main" val="1740814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7C8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C949F6-F59F-1628-B885-6D1DD8715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C31C54FF-1986-1544-523B-C79A55E0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32" y="2933216"/>
            <a:ext cx="4676712" cy="350753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622CF4-0040-0ACB-A313-5E8D586E239A}"/>
              </a:ext>
            </a:extLst>
          </p:cNvPr>
          <p:cNvSpPr/>
          <p:nvPr/>
        </p:nvSpPr>
        <p:spPr>
          <a:xfrm>
            <a:off x="461639" y="417250"/>
            <a:ext cx="11132598" cy="727969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glow rad="12700"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70C0"/>
                </a:solidFill>
              </a:rPr>
              <a:t>Data Preparation &amp; Cleanup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5421E4B-D558-FEF7-3E94-13494A77DD6B}"/>
              </a:ext>
            </a:extLst>
          </p:cNvPr>
          <p:cNvSpPr txBox="1">
            <a:spLocks/>
          </p:cNvSpPr>
          <p:nvPr/>
        </p:nvSpPr>
        <p:spPr>
          <a:xfrm>
            <a:off x="461639" y="1301906"/>
            <a:ext cx="2068497" cy="1384916"/>
          </a:xfrm>
          <a:prstGeom prst="roundRect">
            <a:avLst/>
          </a:prstGeom>
          <a:gradFill flip="none" rotWithShape="1">
            <a:gsLst>
              <a:gs pos="0">
                <a:srgbClr val="C5D3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SG" sz="1800" dirty="0">
                <a:solidFill>
                  <a:srgbClr val="0070C0"/>
                </a:solidFill>
              </a:rPr>
              <a:t>De-Duplication of data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58FEFB69-70BA-66FA-843B-76082AED43A5}"/>
              </a:ext>
            </a:extLst>
          </p:cNvPr>
          <p:cNvSpPr/>
          <p:nvPr/>
        </p:nvSpPr>
        <p:spPr>
          <a:xfrm>
            <a:off x="2760955" y="1301905"/>
            <a:ext cx="8969406" cy="1384917"/>
          </a:xfrm>
          <a:prstGeom prst="homePlate">
            <a:avLst>
              <a:gd name="adj" fmla="val 51406"/>
            </a:avLst>
          </a:prstGeom>
          <a:gradFill flip="none" rotWithShape="1">
            <a:gsLst>
              <a:gs pos="0">
                <a:srgbClr val="C5D3FF"/>
              </a:gs>
              <a:gs pos="86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70C0"/>
                </a:solidFill>
              </a:rPr>
              <a:t>Duplicate records in the Customer table were removed based on the Customer ID column to ensure each customer is unique.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Duplicate records in the Purchase table were removed based on the Order ID column to ensure each order is unique.</a:t>
            </a:r>
            <a:endParaRPr lang="en-SG" sz="16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EF897-3715-1009-8718-0610F672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64" y="3589061"/>
            <a:ext cx="3482642" cy="1714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02B480-6F35-07DE-4E89-AD12E50FA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370" y="3556141"/>
            <a:ext cx="3181829" cy="17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1842</TotalTime>
  <Words>4686</Words>
  <Application>Microsoft Office PowerPoint</Application>
  <PresentationFormat>Widescreen</PresentationFormat>
  <Paragraphs>523</Paragraphs>
  <Slides>42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 Theme</vt:lpstr>
      <vt:lpstr>Capstone Project E-commerce Project Submission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Diksha Ani</dc:creator>
  <cp:lastModifiedBy>Diksha Ani</cp:lastModifiedBy>
  <cp:revision>131</cp:revision>
  <dcterms:created xsi:type="dcterms:W3CDTF">2025-06-04T07:32:53Z</dcterms:created>
  <dcterms:modified xsi:type="dcterms:W3CDTF">2025-06-27T01:12:15Z</dcterms:modified>
</cp:coreProperties>
</file>